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3"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64" d="100"/>
          <a:sy n="64" d="100"/>
        </p:scale>
        <p:origin x="336"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01D3BD-3270-4B43-ADD2-DD618434558E}" type="datetimeFigureOut">
              <a:rPr lang="en-US" smtClean="0"/>
              <a:t>2023-06-10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8A87A-3F6A-443B-B10A-77B823408015}"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8206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901D3BD-3270-4B43-ADD2-DD618434558E}" type="datetimeFigureOut">
              <a:rPr lang="en-US" smtClean="0"/>
              <a:t>2023-06-10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210107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1D3BD-3270-4B43-ADD2-DD618434558E}" type="datetimeFigureOut">
              <a:rPr lang="en-US" smtClean="0"/>
              <a:t>2023-06-10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4201441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1D3BD-3270-4B43-ADD2-DD618434558E}" type="datetimeFigureOut">
              <a:rPr lang="en-US" smtClean="0"/>
              <a:t>2023-06-10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8A87A-3F6A-443B-B10A-77B823408015}"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17911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1D3BD-3270-4B43-ADD2-DD618434558E}" type="datetimeFigureOut">
              <a:rPr lang="en-US" smtClean="0"/>
              <a:t>2023-06-10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2035644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1D3BD-3270-4B43-ADD2-DD618434558E}" type="datetimeFigureOut">
              <a:rPr lang="en-US" smtClean="0"/>
              <a:t>2023-06-10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8A87A-3F6A-443B-B10A-77B823408015}"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9897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1D3BD-3270-4B43-ADD2-DD618434558E}" type="datetimeFigureOut">
              <a:rPr lang="en-US" smtClean="0"/>
              <a:t>2023-06-10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683215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1D3BD-3270-4B43-ADD2-DD618434558E}" type="datetimeFigureOut">
              <a:rPr lang="en-US" smtClean="0"/>
              <a:t>2023-06-10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476934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1D3BD-3270-4B43-ADD2-DD618434558E}" type="datetimeFigureOut">
              <a:rPr lang="en-US" smtClean="0"/>
              <a:t>2023-06-10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2674030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1D3BD-3270-4B43-ADD2-DD618434558E}" type="datetimeFigureOut">
              <a:rPr lang="en-US" smtClean="0"/>
              <a:t>2023-06-10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58685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1D3BD-3270-4B43-ADD2-DD618434558E}" type="datetimeFigureOut">
              <a:rPr lang="en-US" smtClean="0"/>
              <a:t>2023-06-10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515433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1D3BD-3270-4B43-ADD2-DD618434558E}" type="datetimeFigureOut">
              <a:rPr lang="en-US" smtClean="0"/>
              <a:t>2023-06-10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3444574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1D3BD-3270-4B43-ADD2-DD618434558E}" type="datetimeFigureOut">
              <a:rPr lang="en-US" smtClean="0"/>
              <a:t>2023-06-10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2065612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1D3BD-3270-4B43-ADD2-DD618434558E}" type="datetimeFigureOut">
              <a:rPr lang="en-US" smtClean="0"/>
              <a:t>2023-06-10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1047584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1D3BD-3270-4B43-ADD2-DD618434558E}" type="datetimeFigureOut">
              <a:rPr lang="en-US" smtClean="0"/>
              <a:t>2023-06-10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4294098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1D3BD-3270-4B43-ADD2-DD618434558E}" type="datetimeFigureOut">
              <a:rPr lang="en-US" smtClean="0"/>
              <a:t>2023-06-10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3171746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1D3BD-3270-4B43-ADD2-DD618434558E}" type="datetimeFigureOut">
              <a:rPr lang="en-US" smtClean="0"/>
              <a:t>2023-06-10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8A87A-3F6A-443B-B10A-77B823408015}" type="slidenum">
              <a:rPr lang="en-US" smtClean="0"/>
              <a:t>‹#›</a:t>
            </a:fld>
            <a:endParaRPr lang="en-US"/>
          </a:p>
        </p:txBody>
      </p:sp>
    </p:spTree>
    <p:extLst>
      <p:ext uri="{BB962C8B-B14F-4D97-AF65-F5344CB8AC3E}">
        <p14:creationId xmlns:p14="http://schemas.microsoft.com/office/powerpoint/2010/main" val="381321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901D3BD-3270-4B43-ADD2-DD618434558E}" type="datetimeFigureOut">
              <a:rPr lang="en-US" smtClean="0"/>
              <a:t>2023-06-10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518A87A-3F6A-443B-B10A-77B823408015}" type="slidenum">
              <a:rPr lang="en-US" smtClean="0"/>
              <a:t>‹#›</a:t>
            </a:fld>
            <a:endParaRPr lang="en-US"/>
          </a:p>
        </p:txBody>
      </p:sp>
    </p:spTree>
    <p:extLst>
      <p:ext uri="{BB962C8B-B14F-4D97-AF65-F5344CB8AC3E}">
        <p14:creationId xmlns:p14="http://schemas.microsoft.com/office/powerpoint/2010/main" val="24751964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7AE30F-0F07-24D9-EFC5-DD166816471C}"/>
              </a:ext>
            </a:extLst>
          </p:cNvPr>
          <p:cNvSpPr txBox="1"/>
          <p:nvPr/>
        </p:nvSpPr>
        <p:spPr>
          <a:xfrm>
            <a:off x="1997242" y="613611"/>
            <a:ext cx="8502318" cy="2585323"/>
          </a:xfrm>
          <a:prstGeom prst="rect">
            <a:avLst/>
          </a:prstGeom>
          <a:noFill/>
        </p:spPr>
        <p:txBody>
          <a:bodyPr wrap="square" rtlCol="0">
            <a:spAutoFit/>
          </a:bodyPr>
          <a:lstStyle/>
          <a:p>
            <a:pPr algn="ctr"/>
            <a:r>
              <a:rPr lang="en-US" sz="4800" b="1" dirty="0">
                <a:solidFill>
                  <a:schemeClr val="bg1"/>
                </a:solidFill>
                <a:latin typeface="Times New Roman" pitchFamily="18" charset="0"/>
                <a:cs typeface="Times New Roman" pitchFamily="18" charset="0"/>
              </a:rPr>
              <a:t>Detection of Lung Cancer Based on CT Scan using Deep Learning</a:t>
            </a:r>
          </a:p>
          <a:p>
            <a:endParaRPr lang="en-US" dirty="0">
              <a:solidFill>
                <a:schemeClr val="bg1"/>
              </a:solidFill>
            </a:endParaRPr>
          </a:p>
        </p:txBody>
      </p:sp>
      <p:pic>
        <p:nvPicPr>
          <p:cNvPr id="3" name="Picture 2">
            <a:extLst>
              <a:ext uri="{FF2B5EF4-FFF2-40B4-BE49-F238E27FC236}">
                <a16:creationId xmlns:a16="http://schemas.microsoft.com/office/drawing/2014/main" id="{FA0DF435-259D-0F00-6B93-2BAD7C4EEC9A}"/>
              </a:ext>
            </a:extLst>
          </p:cNvPr>
          <p:cNvPicPr>
            <a:picLocks noChangeAspect="1"/>
          </p:cNvPicPr>
          <p:nvPr/>
        </p:nvPicPr>
        <p:blipFill>
          <a:blip r:embed="rId2"/>
          <a:stretch>
            <a:fillRect/>
          </a:stretch>
        </p:blipFill>
        <p:spPr>
          <a:xfrm>
            <a:off x="453189" y="3252991"/>
            <a:ext cx="4114800" cy="2667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D51BAD0B-649A-F3AD-093D-150E6D929CD9}"/>
              </a:ext>
            </a:extLst>
          </p:cNvPr>
          <p:cNvSpPr txBox="1"/>
          <p:nvPr/>
        </p:nvSpPr>
        <p:spPr>
          <a:xfrm>
            <a:off x="7624013" y="4996661"/>
            <a:ext cx="4114798" cy="1661993"/>
          </a:xfrm>
          <a:prstGeom prst="rect">
            <a:avLst/>
          </a:prstGeom>
          <a:noFill/>
        </p:spPr>
        <p:txBody>
          <a:bodyPr wrap="square" rtlCol="0">
            <a:spAutoFit/>
          </a:bodyPr>
          <a:lstStyle/>
          <a:p>
            <a:pPr algn="ctr"/>
            <a:r>
              <a:rPr lang="en-US" sz="2800" b="1" dirty="0">
                <a:solidFill>
                  <a:schemeClr val="accent5"/>
                </a:solidFill>
                <a:latin typeface="Times New Roman" pitchFamily="18" charset="0"/>
                <a:cs typeface="Times New Roman" pitchFamily="18" charset="0"/>
              </a:rPr>
              <a:t>Piriyanka Periyathamby</a:t>
            </a:r>
          </a:p>
          <a:p>
            <a:pPr algn="ctr"/>
            <a:r>
              <a:rPr lang="en-US" sz="2800" b="1" dirty="0">
                <a:solidFill>
                  <a:schemeClr val="accent5"/>
                </a:solidFill>
                <a:latin typeface="Times New Roman" pitchFamily="18" charset="0"/>
                <a:cs typeface="Times New Roman" pitchFamily="18" charset="0"/>
              </a:rPr>
              <a:t>S 14569</a:t>
            </a:r>
          </a:p>
          <a:p>
            <a:pPr algn="ctr"/>
            <a:r>
              <a:rPr lang="en-US" sz="2800" b="1" dirty="0">
                <a:solidFill>
                  <a:schemeClr val="accent5"/>
                </a:solidFill>
                <a:latin typeface="Times New Roman" pitchFamily="18" charset="0"/>
                <a:cs typeface="Times New Roman" pitchFamily="18" charset="0"/>
              </a:rPr>
              <a:t>2018 s 17107</a:t>
            </a:r>
          </a:p>
          <a:p>
            <a:endParaRPr lang="en-US" dirty="0"/>
          </a:p>
        </p:txBody>
      </p:sp>
    </p:spTree>
    <p:extLst>
      <p:ext uri="{BB962C8B-B14F-4D97-AF65-F5344CB8AC3E}">
        <p14:creationId xmlns:p14="http://schemas.microsoft.com/office/powerpoint/2010/main" val="545838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DE8E2D-C43A-F50C-F3B7-CE7161853CDC}"/>
              </a:ext>
            </a:extLst>
          </p:cNvPr>
          <p:cNvSpPr txBox="1"/>
          <p:nvPr/>
        </p:nvSpPr>
        <p:spPr>
          <a:xfrm>
            <a:off x="2755232" y="385011"/>
            <a:ext cx="4752473"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INCEPTION V3 MODEL</a:t>
            </a:r>
          </a:p>
        </p:txBody>
      </p:sp>
      <p:sp>
        <p:nvSpPr>
          <p:cNvPr id="3" name="TextBox 2">
            <a:extLst>
              <a:ext uri="{FF2B5EF4-FFF2-40B4-BE49-F238E27FC236}">
                <a16:creationId xmlns:a16="http://schemas.microsoft.com/office/drawing/2014/main" id="{1392041C-99CA-3E53-6F97-2AFAC5FF0039}"/>
              </a:ext>
            </a:extLst>
          </p:cNvPr>
          <p:cNvSpPr txBox="1"/>
          <p:nvPr/>
        </p:nvSpPr>
        <p:spPr>
          <a:xfrm>
            <a:off x="501315" y="966156"/>
            <a:ext cx="11189369"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Inception V3 is a third edition of Google's Inception trained with ImageNet data set with input size 299*299.</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Using a set of 1*1,3*3 and 5*5 size of filters extract features of different scale from the input image.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module includes some pooling, convolutions at different scales and concatenation operations.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architecture of an Inception V3 network is progressively build, by factorized convolutions smaller convolutions, Asymmetric convolutions etc. </a:t>
            </a:r>
          </a:p>
        </p:txBody>
      </p:sp>
      <p:pic>
        <p:nvPicPr>
          <p:cNvPr id="4" name="Picture 3">
            <a:extLst>
              <a:ext uri="{FF2B5EF4-FFF2-40B4-BE49-F238E27FC236}">
                <a16:creationId xmlns:a16="http://schemas.microsoft.com/office/drawing/2014/main" id="{F0F74189-9E1F-F0B5-4082-A55F930225CD}"/>
              </a:ext>
            </a:extLst>
          </p:cNvPr>
          <p:cNvPicPr>
            <a:picLocks noChangeAspect="1"/>
          </p:cNvPicPr>
          <p:nvPr/>
        </p:nvPicPr>
        <p:blipFill>
          <a:blip r:embed="rId2"/>
          <a:stretch>
            <a:fillRect/>
          </a:stretch>
        </p:blipFill>
        <p:spPr>
          <a:xfrm>
            <a:off x="2640782" y="4009514"/>
            <a:ext cx="5215840" cy="2740526"/>
          </a:xfrm>
          <a:prstGeom prst="rect">
            <a:avLst/>
          </a:prstGeom>
        </p:spPr>
      </p:pic>
    </p:spTree>
    <p:extLst>
      <p:ext uri="{BB962C8B-B14F-4D97-AF65-F5344CB8AC3E}">
        <p14:creationId xmlns:p14="http://schemas.microsoft.com/office/powerpoint/2010/main" val="2117326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295A2F-6E04-2C0B-5F70-321A93D58321}"/>
              </a:ext>
            </a:extLst>
          </p:cNvPr>
          <p:cNvSpPr txBox="1"/>
          <p:nvPr/>
        </p:nvSpPr>
        <p:spPr>
          <a:xfrm>
            <a:off x="2791326" y="445168"/>
            <a:ext cx="6184232" cy="1231106"/>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Configuring and Compiling</a:t>
            </a:r>
          </a:p>
          <a:p>
            <a:pPr marL="285750" indent="-28575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Optimizing by Hyperparameter Tuning</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239ADF40-9DCD-EB60-69F3-AB3DDE317FB4}"/>
              </a:ext>
            </a:extLst>
          </p:cNvPr>
          <p:cNvPicPr>
            <a:picLocks noChangeAspect="1"/>
          </p:cNvPicPr>
          <p:nvPr/>
        </p:nvPicPr>
        <p:blipFill>
          <a:blip r:embed="rId2"/>
          <a:stretch>
            <a:fillRect/>
          </a:stretch>
        </p:blipFill>
        <p:spPr>
          <a:xfrm>
            <a:off x="6095979" y="3428994"/>
            <a:ext cx="41" cy="12"/>
          </a:xfrm>
          <a:prstGeom prst="rect">
            <a:avLst/>
          </a:prstGeom>
        </p:spPr>
      </p:pic>
      <p:pic>
        <p:nvPicPr>
          <p:cNvPr id="8" name="Picture 7">
            <a:extLst>
              <a:ext uri="{FF2B5EF4-FFF2-40B4-BE49-F238E27FC236}">
                <a16:creationId xmlns:a16="http://schemas.microsoft.com/office/drawing/2014/main" id="{347E343A-1D06-D7EE-135E-22476F8794D1}"/>
              </a:ext>
            </a:extLst>
          </p:cNvPr>
          <p:cNvPicPr>
            <a:picLocks noChangeAspect="1"/>
          </p:cNvPicPr>
          <p:nvPr/>
        </p:nvPicPr>
        <p:blipFill>
          <a:blip r:embed="rId3"/>
          <a:stretch>
            <a:fillRect/>
          </a:stretch>
        </p:blipFill>
        <p:spPr>
          <a:xfrm>
            <a:off x="459936" y="2218823"/>
            <a:ext cx="11272086" cy="3036854"/>
          </a:xfrm>
          <a:prstGeom prst="rect">
            <a:avLst/>
          </a:prstGeom>
        </p:spPr>
      </p:pic>
    </p:spTree>
    <p:extLst>
      <p:ext uri="{BB962C8B-B14F-4D97-AF65-F5344CB8AC3E}">
        <p14:creationId xmlns:p14="http://schemas.microsoft.com/office/powerpoint/2010/main" val="2273354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1842BB-67E4-16FA-80EC-4BE420402650}"/>
              </a:ext>
            </a:extLst>
          </p:cNvPr>
          <p:cNvSpPr txBox="1"/>
          <p:nvPr/>
        </p:nvSpPr>
        <p:spPr>
          <a:xfrm>
            <a:off x="3039979" y="251486"/>
            <a:ext cx="6112042"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Training and Evaluation of Model</a:t>
            </a:r>
          </a:p>
        </p:txBody>
      </p:sp>
      <p:pic>
        <p:nvPicPr>
          <p:cNvPr id="14" name="Picture 13">
            <a:extLst>
              <a:ext uri="{FF2B5EF4-FFF2-40B4-BE49-F238E27FC236}">
                <a16:creationId xmlns:a16="http://schemas.microsoft.com/office/drawing/2014/main" id="{DF2F2A1E-AC03-08FE-4D28-C6CF84E6DCD6}"/>
              </a:ext>
            </a:extLst>
          </p:cNvPr>
          <p:cNvPicPr>
            <a:picLocks noChangeAspect="1"/>
          </p:cNvPicPr>
          <p:nvPr/>
        </p:nvPicPr>
        <p:blipFill>
          <a:blip r:embed="rId2"/>
          <a:stretch>
            <a:fillRect/>
          </a:stretch>
        </p:blipFill>
        <p:spPr>
          <a:xfrm>
            <a:off x="1383632" y="3519201"/>
            <a:ext cx="8373978" cy="3171779"/>
          </a:xfrm>
          <a:prstGeom prst="rect">
            <a:avLst/>
          </a:prstGeom>
        </p:spPr>
      </p:pic>
      <p:sp>
        <p:nvSpPr>
          <p:cNvPr id="15" name="Rectangle 5">
            <a:extLst>
              <a:ext uri="{FF2B5EF4-FFF2-40B4-BE49-F238E27FC236}">
                <a16:creationId xmlns:a16="http://schemas.microsoft.com/office/drawing/2014/main" id="{21D0A95E-018F-DDB1-5BA9-2E4673EB5DCE}"/>
              </a:ext>
            </a:extLst>
          </p:cNvPr>
          <p:cNvSpPr>
            <a:spLocks noChangeArrowheads="1"/>
          </p:cNvSpPr>
          <p:nvPr/>
        </p:nvSpPr>
        <p:spPr bwMode="auto">
          <a:xfrm>
            <a:off x="7756358" y="167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6" name="Group 1">
            <a:extLst>
              <a:ext uri="{FF2B5EF4-FFF2-40B4-BE49-F238E27FC236}">
                <a16:creationId xmlns:a16="http://schemas.microsoft.com/office/drawing/2014/main" id="{481873E0-AE19-C83D-5D46-722B0A9A6465}"/>
              </a:ext>
            </a:extLst>
          </p:cNvPr>
          <p:cNvGrpSpPr>
            <a:grpSpLocks/>
          </p:cNvGrpSpPr>
          <p:nvPr/>
        </p:nvGrpSpPr>
        <p:grpSpPr bwMode="auto">
          <a:xfrm>
            <a:off x="3304674" y="859171"/>
            <a:ext cx="3708400" cy="2684463"/>
            <a:chOff x="0" y="0"/>
            <a:chExt cx="5840" cy="4227"/>
          </a:xfrm>
        </p:grpSpPr>
        <p:pic>
          <p:nvPicPr>
            <p:cNvPr id="3076" name="Picture 4">
              <a:extLst>
                <a:ext uri="{FF2B5EF4-FFF2-40B4-BE49-F238E27FC236}">
                  <a16:creationId xmlns:a16="http://schemas.microsoft.com/office/drawing/2014/main" id="{3755BA1B-D64C-BD91-5C4E-327975B90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40" cy="422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2D790225-D602-6AFA-8B70-4F398C6C2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 y="28"/>
              <a:ext cx="5676" cy="40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a:extLst>
                <a:ext uri="{FF2B5EF4-FFF2-40B4-BE49-F238E27FC236}">
                  <a16:creationId xmlns:a16="http://schemas.microsoft.com/office/drawing/2014/main" id="{2552FFA0-62C1-555A-70BC-52907AB39908}"/>
                </a:ext>
              </a:extLst>
            </p:cNvPr>
            <p:cNvSpPr>
              <a:spLocks noChangeArrowheads="1"/>
            </p:cNvSpPr>
            <p:nvPr/>
          </p:nvSpPr>
          <p:spPr bwMode="auto">
            <a:xfrm>
              <a:off x="26" y="26"/>
              <a:ext cx="5681" cy="406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703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002EAFD-838E-405F-B8D8-AB3E550DF1D4}"/>
              </a:ext>
            </a:extLst>
          </p:cNvPr>
          <p:cNvGraphicFramePr>
            <a:graphicFrameLocks noGrp="1"/>
          </p:cNvGraphicFramePr>
          <p:nvPr>
            <p:extLst>
              <p:ext uri="{D42A27DB-BD31-4B8C-83A1-F6EECF244321}">
                <p14:modId xmlns:p14="http://schemas.microsoft.com/office/powerpoint/2010/main" val="1694879587"/>
              </p:ext>
            </p:extLst>
          </p:nvPr>
        </p:nvGraphicFramePr>
        <p:xfrm>
          <a:off x="1908342" y="815918"/>
          <a:ext cx="8375316" cy="4008748"/>
        </p:xfrm>
        <a:graphic>
          <a:graphicData uri="http://schemas.openxmlformats.org/drawingml/2006/table">
            <a:tbl>
              <a:tblPr firstRow="1" bandRow="1">
                <a:tableStyleId>{5C22544A-7EE6-4342-B048-85BDC9FD1C3A}</a:tableStyleId>
              </a:tblPr>
              <a:tblGrid>
                <a:gridCol w="4187658">
                  <a:extLst>
                    <a:ext uri="{9D8B030D-6E8A-4147-A177-3AD203B41FA5}">
                      <a16:colId xmlns:a16="http://schemas.microsoft.com/office/drawing/2014/main" val="1122552328"/>
                    </a:ext>
                  </a:extLst>
                </a:gridCol>
                <a:gridCol w="4187658">
                  <a:extLst>
                    <a:ext uri="{9D8B030D-6E8A-4147-A177-3AD203B41FA5}">
                      <a16:colId xmlns:a16="http://schemas.microsoft.com/office/drawing/2014/main" val="2333172836"/>
                    </a:ext>
                  </a:extLst>
                </a:gridCol>
              </a:tblGrid>
              <a:tr h="1002187">
                <a:tc>
                  <a:txBody>
                    <a:bodyPr/>
                    <a:lstStyle/>
                    <a:p>
                      <a:pPr algn="ctr"/>
                      <a:r>
                        <a:rPr lang="en-US" sz="3600" dirty="0">
                          <a:latin typeface="Times New Roman" panose="02020603050405020304" pitchFamily="18" charset="0"/>
                          <a:cs typeface="Times New Roman" panose="02020603050405020304" pitchFamily="18" charset="0"/>
                        </a:rPr>
                        <a:t>Model</a:t>
                      </a:r>
                    </a:p>
                  </a:txBody>
                  <a:tcPr/>
                </a:tc>
                <a:tc>
                  <a:txBody>
                    <a:bodyPr/>
                    <a:lstStyle/>
                    <a:p>
                      <a:pPr algn="ctr"/>
                      <a:r>
                        <a:rPr lang="en-US" sz="3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3176654343"/>
                  </a:ext>
                </a:extLst>
              </a:tr>
              <a:tr h="1002187">
                <a:tc>
                  <a:txBody>
                    <a:bodyPr/>
                    <a:lstStyle/>
                    <a:p>
                      <a:pPr algn="ctr"/>
                      <a:r>
                        <a:rPr lang="en-US" sz="3600" dirty="0">
                          <a:latin typeface="Times New Roman" panose="02020603050405020304" pitchFamily="18" charset="0"/>
                          <a:cs typeface="Times New Roman" panose="02020603050405020304" pitchFamily="18" charset="0"/>
                        </a:rPr>
                        <a:t>CNN</a:t>
                      </a:r>
                    </a:p>
                  </a:txBody>
                  <a:tcPr/>
                </a:tc>
                <a:tc>
                  <a:txBody>
                    <a:bodyPr/>
                    <a:lstStyle/>
                    <a:p>
                      <a:pPr algn="ctr"/>
                      <a:r>
                        <a:rPr lang="en-US" sz="3600" kern="1200" dirty="0">
                          <a:solidFill>
                            <a:schemeClr val="dk1"/>
                          </a:solidFill>
                          <a:effectLst/>
                          <a:latin typeface="Times New Roman" panose="02020603050405020304" pitchFamily="18" charset="0"/>
                          <a:ea typeface="+mn-ea"/>
                          <a:cs typeface="Times New Roman" panose="02020603050405020304" pitchFamily="18" charset="0"/>
                        </a:rPr>
                        <a:t>89.00% </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7200175"/>
                  </a:ext>
                </a:extLst>
              </a:tr>
              <a:tr h="1002187">
                <a:tc>
                  <a:txBody>
                    <a:bodyPr/>
                    <a:lstStyle/>
                    <a:p>
                      <a:pPr algn="ctr"/>
                      <a:r>
                        <a:rPr lang="en-US" sz="3600" dirty="0">
                          <a:latin typeface="Times New Roman" panose="02020603050405020304" pitchFamily="18" charset="0"/>
                          <a:cs typeface="Times New Roman" panose="02020603050405020304" pitchFamily="18" charset="0"/>
                        </a:rPr>
                        <a:t>VGG-16</a:t>
                      </a:r>
                    </a:p>
                  </a:txBody>
                  <a:tcPr/>
                </a:tc>
                <a:tc>
                  <a:txBody>
                    <a:bodyPr/>
                    <a:lstStyle/>
                    <a:p>
                      <a:pPr algn="ctr"/>
                      <a:r>
                        <a:rPr lang="en-US" sz="3600" kern="1200" dirty="0">
                          <a:solidFill>
                            <a:schemeClr val="dk1"/>
                          </a:solidFill>
                          <a:effectLst/>
                          <a:latin typeface="Times New Roman" panose="02020603050405020304" pitchFamily="18" charset="0"/>
                          <a:ea typeface="+mn-ea"/>
                          <a:cs typeface="Times New Roman" panose="02020603050405020304" pitchFamily="18" charset="0"/>
                        </a:rPr>
                        <a:t>94.08%</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5908668"/>
                  </a:ext>
                </a:extLst>
              </a:tr>
              <a:tr h="1002187">
                <a:tc>
                  <a:txBody>
                    <a:bodyPr/>
                    <a:lstStyle/>
                    <a:p>
                      <a:pPr algn="ctr"/>
                      <a:r>
                        <a:rPr lang="en-US" sz="3600" dirty="0">
                          <a:latin typeface="Times New Roman" panose="02020603050405020304" pitchFamily="18" charset="0"/>
                          <a:cs typeface="Times New Roman" panose="02020603050405020304" pitchFamily="18" charset="0"/>
                        </a:rPr>
                        <a:t>Inception V3</a:t>
                      </a:r>
                    </a:p>
                  </a:txBody>
                  <a:tcPr/>
                </a:tc>
                <a:tc>
                  <a:txBody>
                    <a:bodyPr/>
                    <a:lstStyle/>
                    <a:p>
                      <a:pPr algn="ctr"/>
                      <a:r>
                        <a:rPr lang="en-US" sz="3600" kern="1200" dirty="0">
                          <a:solidFill>
                            <a:schemeClr val="dk1"/>
                          </a:solidFill>
                          <a:effectLst/>
                          <a:latin typeface="Times New Roman" panose="02020603050405020304" pitchFamily="18" charset="0"/>
                          <a:ea typeface="+mn-ea"/>
                          <a:cs typeface="Times New Roman" panose="02020603050405020304" pitchFamily="18" charset="0"/>
                        </a:rPr>
                        <a:t>92.64%</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83071733"/>
                  </a:ext>
                </a:extLst>
              </a:tr>
            </a:tbl>
          </a:graphicData>
        </a:graphic>
      </p:graphicFrame>
    </p:spTree>
    <p:extLst>
      <p:ext uri="{BB962C8B-B14F-4D97-AF65-F5344CB8AC3E}">
        <p14:creationId xmlns:p14="http://schemas.microsoft.com/office/powerpoint/2010/main" val="57211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4346A8-C77C-DD98-2167-F05DFDD174E5}"/>
              </a:ext>
            </a:extLst>
          </p:cNvPr>
          <p:cNvSpPr txBox="1"/>
          <p:nvPr/>
        </p:nvSpPr>
        <p:spPr>
          <a:xfrm>
            <a:off x="2586788" y="601579"/>
            <a:ext cx="8494295" cy="646331"/>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Building UI Webpage for Prediction</a:t>
            </a:r>
          </a:p>
        </p:txBody>
      </p:sp>
      <p:pic>
        <p:nvPicPr>
          <p:cNvPr id="3" name="Picture 2">
            <a:extLst>
              <a:ext uri="{FF2B5EF4-FFF2-40B4-BE49-F238E27FC236}">
                <a16:creationId xmlns:a16="http://schemas.microsoft.com/office/drawing/2014/main" id="{C738F934-FF0D-E934-C80E-0F5A3AED7091}"/>
              </a:ext>
            </a:extLst>
          </p:cNvPr>
          <p:cNvPicPr>
            <a:picLocks noChangeAspect="1"/>
          </p:cNvPicPr>
          <p:nvPr/>
        </p:nvPicPr>
        <p:blipFill>
          <a:blip r:embed="rId2"/>
          <a:stretch>
            <a:fillRect/>
          </a:stretch>
        </p:blipFill>
        <p:spPr>
          <a:xfrm>
            <a:off x="2017086" y="1247910"/>
            <a:ext cx="8402261" cy="5334768"/>
          </a:xfrm>
          <a:prstGeom prst="rect">
            <a:avLst/>
          </a:prstGeom>
        </p:spPr>
      </p:pic>
    </p:spTree>
    <p:extLst>
      <p:ext uri="{BB962C8B-B14F-4D97-AF65-F5344CB8AC3E}">
        <p14:creationId xmlns:p14="http://schemas.microsoft.com/office/powerpoint/2010/main" val="613306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ung Cancer">
            <a:hlinkClick r:id="" action="ppaction://media"/>
            <a:extLst>
              <a:ext uri="{FF2B5EF4-FFF2-40B4-BE49-F238E27FC236}">
                <a16:creationId xmlns:a16="http://schemas.microsoft.com/office/drawing/2014/main" id="{C4624523-25E7-68FF-61CE-EC3551DB1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6567" y="121819"/>
            <a:ext cx="11646569" cy="6050381"/>
          </a:xfrm>
          <a:prstGeom prst="rect">
            <a:avLst/>
          </a:prstGeom>
        </p:spPr>
      </p:pic>
    </p:spTree>
    <p:extLst>
      <p:ext uri="{BB962C8B-B14F-4D97-AF65-F5344CB8AC3E}">
        <p14:creationId xmlns:p14="http://schemas.microsoft.com/office/powerpoint/2010/main" val="49993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78AAA8-34FC-4D12-DE24-E0BD15BD4947}"/>
              </a:ext>
            </a:extLst>
          </p:cNvPr>
          <p:cNvSpPr txBox="1"/>
          <p:nvPr/>
        </p:nvSpPr>
        <p:spPr>
          <a:xfrm>
            <a:off x="2703095" y="2240703"/>
            <a:ext cx="6785810" cy="1569660"/>
          </a:xfrm>
          <a:prstGeom prst="rect">
            <a:avLst/>
          </a:prstGeom>
          <a:noFill/>
        </p:spPr>
        <p:txBody>
          <a:bodyPr wrap="square" rtlCol="0">
            <a:spAutoFit/>
          </a:bodyPr>
          <a:lstStyle/>
          <a:p>
            <a:pPr algn="ctr"/>
            <a:r>
              <a:rPr lang="en-US" sz="96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069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B9DE36-729B-119E-6930-4CA5AD1AA138}"/>
              </a:ext>
            </a:extLst>
          </p:cNvPr>
          <p:cNvSpPr txBox="1"/>
          <p:nvPr/>
        </p:nvSpPr>
        <p:spPr>
          <a:xfrm>
            <a:off x="362952" y="1672389"/>
            <a:ext cx="11466095" cy="4247317"/>
          </a:xfrm>
          <a:prstGeom prst="rect">
            <a:avLst/>
          </a:prstGeom>
          <a:noFill/>
        </p:spPr>
        <p:txBody>
          <a:bodyPr wrap="square" rtlCol="0">
            <a:spAutoFit/>
          </a:bodyPr>
          <a:lstStyle/>
          <a:p>
            <a:pPr marL="457200" indent="-457200" algn="just">
              <a:lnSpc>
                <a:spcPct val="150000"/>
              </a:lnSpc>
              <a:spcBef>
                <a:spcPct val="0"/>
              </a:spcBef>
              <a:buFont typeface="Wingdings" pitchFamily="2" charset="2"/>
              <a:buChar char="v"/>
            </a:pPr>
            <a:r>
              <a:rPr lang="en-US" sz="2800" dirty="0">
                <a:solidFill>
                  <a:schemeClr val="bg1"/>
                </a:solidFill>
                <a:latin typeface="Times New Roman" pitchFamily="18" charset="0"/>
                <a:cs typeface="Times New Roman" pitchFamily="18" charset="0"/>
              </a:rPr>
              <a:t>Cancer is characterized by the uncontrolled division of abnormal cells that can invade and destroy normal human tissue.</a:t>
            </a:r>
          </a:p>
          <a:p>
            <a:pPr marL="457200" indent="-457200" algn="just">
              <a:lnSpc>
                <a:spcPct val="150000"/>
              </a:lnSpc>
              <a:spcBef>
                <a:spcPct val="0"/>
              </a:spcBef>
              <a:buFont typeface="Wingdings" pitchFamily="2" charset="2"/>
              <a:buChar char="v"/>
            </a:pPr>
            <a:r>
              <a:rPr lang="en-US" sz="2800" dirty="0">
                <a:solidFill>
                  <a:schemeClr val="bg1"/>
                </a:solidFill>
                <a:latin typeface="Times New Roman" pitchFamily="18" charset="0"/>
                <a:cs typeface="Times New Roman" pitchFamily="18" charset="0"/>
              </a:rPr>
              <a:t> These abnormal cells are known as a tumor. </a:t>
            </a:r>
          </a:p>
          <a:p>
            <a:pPr marL="457200" indent="-457200" algn="just">
              <a:lnSpc>
                <a:spcPct val="150000"/>
              </a:lnSpc>
              <a:spcBef>
                <a:spcPct val="0"/>
              </a:spcBef>
              <a:buFont typeface="Wingdings" pitchFamily="2" charset="2"/>
              <a:buChar char="v"/>
            </a:pPr>
            <a:r>
              <a:rPr lang="en-US" sz="2800" dirty="0">
                <a:solidFill>
                  <a:schemeClr val="bg1"/>
                </a:solidFill>
                <a:latin typeface="Times New Roman" pitchFamily="18" charset="0"/>
                <a:cs typeface="Times New Roman" pitchFamily="18" charset="0"/>
              </a:rPr>
              <a:t>These cells are having two categories benign and Malignant. </a:t>
            </a:r>
          </a:p>
          <a:p>
            <a:pPr marL="457200" indent="-457200" algn="just">
              <a:lnSpc>
                <a:spcPct val="150000"/>
              </a:lnSpc>
              <a:spcBef>
                <a:spcPct val="0"/>
              </a:spcBef>
              <a:buFont typeface="Wingdings" pitchFamily="2" charset="2"/>
              <a:buChar char="v"/>
            </a:pPr>
            <a:r>
              <a:rPr lang="en-US" sz="2800" dirty="0">
                <a:solidFill>
                  <a:schemeClr val="bg1"/>
                </a:solidFill>
                <a:latin typeface="Times New Roman" pitchFamily="18" charset="0"/>
                <a:cs typeface="Times New Roman" pitchFamily="18" charset="0"/>
              </a:rPr>
              <a:t>Cancer is the most serious and widespread disease that is responsible for many deaths every year.</a:t>
            </a:r>
          </a:p>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2F21C5E-1F68-8DA3-9031-A4F572D0EA28}"/>
              </a:ext>
            </a:extLst>
          </p:cNvPr>
          <p:cNvSpPr txBox="1"/>
          <p:nvPr/>
        </p:nvSpPr>
        <p:spPr>
          <a:xfrm>
            <a:off x="4463716" y="493295"/>
            <a:ext cx="4235116" cy="923330"/>
          </a:xfrm>
          <a:prstGeom prst="rect">
            <a:avLst/>
          </a:prstGeom>
          <a:noFill/>
        </p:spPr>
        <p:txBody>
          <a:bodyPr wrap="square" rtlCol="0">
            <a:spAutoFit/>
          </a:bodyPr>
          <a:lstStyle/>
          <a:p>
            <a:r>
              <a:rPr lang="en-US" sz="3600" b="1" dirty="0">
                <a:solidFill>
                  <a:schemeClr val="accent5"/>
                </a:solidFill>
                <a:latin typeface="Times New Roman" panose="02020603050405020304" pitchFamily="18" charset="0"/>
                <a:cs typeface="Times New Roman" panose="02020603050405020304" pitchFamily="18" charset="0"/>
              </a:rPr>
              <a:t>INTRODUCTION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550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Picture 3">
            <a:extLst>
              <a:ext uri="{FF2B5EF4-FFF2-40B4-BE49-F238E27FC236}">
                <a16:creationId xmlns:a16="http://schemas.microsoft.com/office/drawing/2014/main" id="{E2F1B5AA-53BE-1493-12FC-75BEF0F4152E}"/>
              </a:ext>
            </a:extLst>
          </p:cNvPr>
          <p:cNvPicPr>
            <a:picLocks noChangeAspect="1"/>
          </p:cNvPicPr>
          <p:nvPr/>
        </p:nvPicPr>
        <p:blipFill rotWithShape="1">
          <a:blip r:embed="rId2">
            <a:grayscl/>
          </a:blip>
          <a:srcRect t="22060" b="2940"/>
          <a:stretch/>
        </p:blipFill>
        <p:spPr>
          <a:xfrm>
            <a:off x="12698" y="10"/>
            <a:ext cx="12192000" cy="6857990"/>
          </a:xfrm>
          <a:prstGeom prst="rect">
            <a:avLst/>
          </a:prstGeom>
          <a:solidFill>
            <a:srgbClr val="FFFFFF">
              <a:shade val="85000"/>
            </a:srgbClr>
          </a:solidFill>
        </p:spPr>
      </p:pic>
      <p:sp>
        <p:nvSpPr>
          <p:cNvPr id="16" name="Rectangle 15">
            <a:extLst>
              <a:ext uri="{FF2B5EF4-FFF2-40B4-BE49-F238E27FC236}">
                <a16:creationId xmlns:a16="http://schemas.microsoft.com/office/drawing/2014/main" id="{8735A508-2662-409F-B5A3-AEA22CE92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nip Single Corner Rectangle 17">
            <a:extLst>
              <a:ext uri="{FF2B5EF4-FFF2-40B4-BE49-F238E27FC236}">
                <a16:creationId xmlns:a16="http://schemas.microsoft.com/office/drawing/2014/main" id="{CB8B592B-E5AA-4055-8CB3-6AEDB35A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92000"/>
                  <a:satMod val="169000"/>
                  <a:lumMod val="164000"/>
                  <a:alpha val="70000"/>
                </a:schemeClr>
              </a:gs>
              <a:gs pos="100000">
                <a:schemeClr val="dk2">
                  <a:shade val="96000"/>
                  <a:satMod val="120000"/>
                  <a:lumMod val="90000"/>
                  <a:alpha val="80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5984FC9F-ADEA-1BDE-113D-3C20D22D1B14}"/>
              </a:ext>
            </a:extLst>
          </p:cNvPr>
          <p:cNvSpPr txBox="1"/>
          <p:nvPr/>
        </p:nvSpPr>
        <p:spPr>
          <a:xfrm>
            <a:off x="684212" y="4487332"/>
            <a:ext cx="8534400" cy="1507067"/>
          </a:xfrm>
          <a:prstGeom prst="rect">
            <a:avLst/>
          </a:prstGeom>
        </p:spPr>
        <p:txBody>
          <a:bodyPr vert="horz" lIns="91440" tIns="45720" rIns="91440" bIns="45720" rtlCol="0" anchor="ctr">
            <a:normAutofit/>
          </a:bodyPr>
          <a:lstStyle/>
          <a:p>
            <a:pPr>
              <a:spcBef>
                <a:spcPct val="0"/>
              </a:spcBef>
              <a:spcAft>
                <a:spcPts val="600"/>
              </a:spcAft>
            </a:pPr>
            <a:endParaRPr lang="en-US" sz="3600" cap="all" dirty="0">
              <a:ln w="3175" cmpd="sng">
                <a:noFill/>
              </a:ln>
              <a:latin typeface="+mj-lt"/>
              <a:ea typeface="+mj-ea"/>
              <a:cs typeface="+mj-cs"/>
            </a:endParaRPr>
          </a:p>
        </p:txBody>
      </p:sp>
      <p:sp>
        <p:nvSpPr>
          <p:cNvPr id="3" name="TextBox 2">
            <a:extLst>
              <a:ext uri="{FF2B5EF4-FFF2-40B4-BE49-F238E27FC236}">
                <a16:creationId xmlns:a16="http://schemas.microsoft.com/office/drawing/2014/main" id="{7499F32F-9D33-54A4-2833-8794A678C5D5}"/>
              </a:ext>
            </a:extLst>
          </p:cNvPr>
          <p:cNvSpPr txBox="1"/>
          <p:nvPr/>
        </p:nvSpPr>
        <p:spPr>
          <a:xfrm>
            <a:off x="1016666" y="1359568"/>
            <a:ext cx="10491121" cy="5089358"/>
          </a:xfrm>
          <a:prstGeom prst="rect">
            <a:avLst/>
          </a:prstGeom>
        </p:spPr>
        <p:txBody>
          <a:bodyPr vert="horz" lIns="91440" tIns="45720" rIns="91440" bIns="45720" rtlCol="0" anchor="ctr">
            <a:normAutofit lnSpcReduction="10000"/>
          </a:bodyPr>
          <a:lstStyle/>
          <a:p>
            <a:pPr fontAlgn="base">
              <a:spcBef>
                <a:spcPct val="20000"/>
              </a:spcBef>
              <a:spcAft>
                <a:spcPts val="600"/>
              </a:spcAft>
              <a:buClr>
                <a:schemeClr val="tx1"/>
              </a:buClr>
              <a:buSzPct val="80000"/>
              <a:buFont typeface="Wingdings 3" panose="05040102010807070707" pitchFamily="18" charset="2"/>
              <a:buChar char=""/>
            </a:pPr>
            <a:r>
              <a:rPr lang="en-US" sz="3200" b="0" i="0" u="none" strike="noStrike" dirty="0">
                <a:latin typeface="Times New Roman" panose="02020603050405020304" pitchFamily="18" charset="0"/>
                <a:cs typeface="Times New Roman" panose="02020603050405020304" pitchFamily="18" charset="0"/>
              </a:rPr>
              <a:t>Lung Cancer is the leading cause of cancer death worldwide.</a:t>
            </a:r>
          </a:p>
          <a:p>
            <a:pPr fontAlgn="base">
              <a:spcBef>
                <a:spcPct val="20000"/>
              </a:spcBef>
              <a:spcAft>
                <a:spcPts val="600"/>
              </a:spcAft>
              <a:buClr>
                <a:schemeClr val="tx1"/>
              </a:buClr>
              <a:buSzPct val="80000"/>
            </a:pPr>
            <a:endParaRPr lang="en-US" sz="3200" dirty="0">
              <a:latin typeface="Times New Roman" panose="02020603050405020304" pitchFamily="18" charset="0"/>
              <a:cs typeface="Times New Roman" panose="02020603050405020304" pitchFamily="18" charset="0"/>
            </a:endParaRPr>
          </a:p>
          <a:p>
            <a:pPr fontAlgn="base">
              <a:spcBef>
                <a:spcPct val="20000"/>
              </a:spcBef>
              <a:spcAft>
                <a:spcPts val="600"/>
              </a:spcAft>
              <a:buClr>
                <a:schemeClr val="tx1"/>
              </a:buClr>
              <a:buSzPct val="80000"/>
              <a:buFont typeface="Wingdings 3" panose="05040102010807070707" pitchFamily="18" charset="2"/>
              <a:buChar char=""/>
            </a:pPr>
            <a:r>
              <a:rPr lang="en-US" sz="3200" b="0" i="0" u="none" strike="noStrike" dirty="0">
                <a:latin typeface="Times New Roman" panose="02020603050405020304" pitchFamily="18" charset="0"/>
                <a:cs typeface="Times New Roman" panose="02020603050405020304" pitchFamily="18" charset="0"/>
              </a:rPr>
              <a:t>In the medical field, Lung Cancer is detected by doctors by referring the CT Scan images which is very time consuming.</a:t>
            </a:r>
          </a:p>
          <a:p>
            <a:pPr fontAlgn="base">
              <a:spcBef>
                <a:spcPct val="20000"/>
              </a:spcBef>
              <a:spcAft>
                <a:spcPts val="600"/>
              </a:spcAft>
              <a:buClr>
                <a:schemeClr val="tx1"/>
              </a:buClr>
              <a:buSzPct val="80000"/>
              <a:buFont typeface="Wingdings 3" panose="05040102010807070707" pitchFamily="18" charset="2"/>
              <a:buChar char=""/>
            </a:pPr>
            <a:endParaRPr lang="en-US" sz="3200" dirty="0">
              <a:latin typeface="Times New Roman" panose="02020603050405020304" pitchFamily="18" charset="0"/>
              <a:cs typeface="Times New Roman" panose="02020603050405020304" pitchFamily="18" charset="0"/>
            </a:endParaRPr>
          </a:p>
          <a:p>
            <a:pPr fontAlgn="base">
              <a:spcBef>
                <a:spcPct val="20000"/>
              </a:spcBef>
              <a:spcAft>
                <a:spcPts val="600"/>
              </a:spcAft>
              <a:buClr>
                <a:schemeClr val="tx1"/>
              </a:buClr>
              <a:buSzPct val="80000"/>
              <a:buFont typeface="Wingdings 3" panose="05040102010807070707" pitchFamily="18" charset="2"/>
              <a:buChar char=""/>
            </a:pPr>
            <a:r>
              <a:rPr lang="en-US" sz="3200" b="0" i="0" u="none" strike="noStrike" dirty="0">
                <a:latin typeface="Times New Roman" panose="02020603050405020304" pitchFamily="18" charset="0"/>
                <a:cs typeface="Times New Roman" panose="02020603050405020304" pitchFamily="18" charset="0"/>
              </a:rPr>
              <a:t>There fore to overcome this problem an alternative way is to design the system that will automatically identify the presence of Lung Cancer in CT Scan images using Deep Learning technique and provide faster and accurate solutions.</a:t>
            </a:r>
          </a:p>
          <a:p>
            <a:pPr>
              <a:spcBef>
                <a:spcPct val="20000"/>
              </a:spcBef>
              <a:spcAft>
                <a:spcPts val="600"/>
              </a:spcAft>
              <a:buClr>
                <a:schemeClr val="tx1"/>
              </a:buClr>
              <a:buSzPct val="80000"/>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6E8443E6-406A-4E9D-BBDF-18D82C7E57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21" name="Straight Connector 20">
              <a:extLst>
                <a:ext uri="{FF2B5EF4-FFF2-40B4-BE49-F238E27FC236}">
                  <a16:creationId xmlns:a16="http://schemas.microsoft.com/office/drawing/2014/main" id="{31BA182A-2104-4C55-A000-6A17CB398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7FCCA59-6939-4760-9F82-2FC2E686F5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FB56C56-4387-44BD-B03A-5191625A5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2F6CE9C-E697-4BCF-9715-53021444C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5D51363-57A9-46E1-8441-64EAF401C3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F5631956-8429-D3B7-A999-F8727F008CDE}"/>
              </a:ext>
            </a:extLst>
          </p:cNvPr>
          <p:cNvSpPr txBox="1"/>
          <p:nvPr/>
        </p:nvSpPr>
        <p:spPr>
          <a:xfrm>
            <a:off x="2779294" y="685800"/>
            <a:ext cx="6821905" cy="923330"/>
          </a:xfrm>
          <a:prstGeom prst="rect">
            <a:avLst/>
          </a:prstGeom>
          <a:noFill/>
        </p:spPr>
        <p:txBody>
          <a:bodyPr wrap="square" rtlCol="0">
            <a:spAutoFit/>
          </a:bodyPr>
          <a:lstStyle/>
          <a:p>
            <a:r>
              <a:rPr lang="en-US" sz="3600" b="1" i="0" u="none" strike="noStrike" cap="all" dirty="0">
                <a:ln w="3175" cmpd="sng">
                  <a:noFill/>
                </a:ln>
                <a:solidFill>
                  <a:schemeClr val="accent5"/>
                </a:solidFill>
                <a:latin typeface="Times New Roman" panose="02020603050405020304" pitchFamily="18" charset="0"/>
                <a:ea typeface="+mj-ea"/>
                <a:cs typeface="Times New Roman" panose="02020603050405020304" pitchFamily="18" charset="0"/>
              </a:rPr>
              <a:t>Problem</a:t>
            </a:r>
            <a:r>
              <a:rPr lang="en-US" sz="3600" i="0" u="none" strike="noStrike" cap="all" dirty="0">
                <a:ln w="3175" cmpd="sng">
                  <a:noFill/>
                </a:ln>
                <a:solidFill>
                  <a:schemeClr val="accent5"/>
                </a:solidFill>
                <a:latin typeface="Times New Roman" panose="02020603050405020304" pitchFamily="18" charset="0"/>
                <a:ea typeface="+mj-ea"/>
                <a:cs typeface="Times New Roman" panose="02020603050405020304" pitchFamily="18" charset="0"/>
              </a:rPr>
              <a:t> </a:t>
            </a:r>
            <a:r>
              <a:rPr lang="en-US" sz="3600" b="1" i="0" u="none" strike="noStrike" cap="all" dirty="0">
                <a:ln w="3175" cmpd="sng">
                  <a:noFill/>
                </a:ln>
                <a:solidFill>
                  <a:schemeClr val="accent5"/>
                </a:solidFill>
                <a:latin typeface="Times New Roman" panose="02020603050405020304" pitchFamily="18" charset="0"/>
                <a:ea typeface="+mj-ea"/>
                <a:cs typeface="Times New Roman" panose="02020603050405020304" pitchFamily="18" charset="0"/>
              </a:rPr>
              <a:t>Statement</a:t>
            </a:r>
            <a:endParaRPr lang="en-US" sz="3600" b="1" cap="all" dirty="0">
              <a:ln w="3175" cmpd="sng">
                <a:noFill/>
              </a:ln>
              <a:solidFill>
                <a:schemeClr val="accent5"/>
              </a:solidFill>
              <a:latin typeface="Times New Roman" panose="02020603050405020304" pitchFamily="18" charset="0"/>
              <a:ea typeface="+mj-ea"/>
              <a:cs typeface="Times New Roman" panose="02020603050405020304" pitchFamily="18" charset="0"/>
            </a:endParaRPr>
          </a:p>
          <a:p>
            <a:endParaRPr lang="en-US" dirty="0"/>
          </a:p>
        </p:txBody>
      </p:sp>
    </p:spTree>
    <p:extLst>
      <p:ext uri="{BB962C8B-B14F-4D97-AF65-F5344CB8AC3E}">
        <p14:creationId xmlns:p14="http://schemas.microsoft.com/office/powerpoint/2010/main" val="393161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6" name="Rectangle 15">
            <a:extLst>
              <a:ext uri="{FF2B5EF4-FFF2-40B4-BE49-F238E27FC236}">
                <a16:creationId xmlns:a16="http://schemas.microsoft.com/office/drawing/2014/main" id="{929448D9-8F1D-4CFE-93BA-E0272F0DB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C5887A-88F2-7636-CD1A-8F1261F2A165}"/>
              </a:ext>
            </a:extLst>
          </p:cNvPr>
          <p:cNvSpPr txBox="1"/>
          <p:nvPr/>
        </p:nvSpPr>
        <p:spPr>
          <a:xfrm>
            <a:off x="684212" y="4487332"/>
            <a:ext cx="7543800" cy="1507067"/>
          </a:xfrm>
          <a:prstGeom prst="rect">
            <a:avLst/>
          </a:prstGeom>
        </p:spPr>
        <p:txBody>
          <a:bodyPr vert="horz" lIns="91440" tIns="45720" rIns="91440" bIns="45720" rtlCol="0" anchor="ctr">
            <a:normAutofit/>
          </a:bodyPr>
          <a:lstStyle/>
          <a:p>
            <a:pPr>
              <a:spcBef>
                <a:spcPct val="0"/>
              </a:spcBef>
              <a:spcAft>
                <a:spcPts val="600"/>
              </a:spcAft>
            </a:pPr>
            <a:endParaRPr lang="en-US" sz="3600" cap="all" dirty="0">
              <a:ln w="3175" cmpd="sng">
                <a:noFill/>
              </a:ln>
              <a:latin typeface="Times New Roman" panose="020206030504050203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5F4E6F04-FA6E-6D8F-C5D7-D33C7E9BCB20}"/>
              </a:ext>
            </a:extLst>
          </p:cNvPr>
          <p:cNvSpPr txBox="1"/>
          <p:nvPr/>
        </p:nvSpPr>
        <p:spPr>
          <a:xfrm>
            <a:off x="513042" y="1840834"/>
            <a:ext cx="7714970" cy="4153565"/>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r>
              <a:rPr lang="en-US" sz="3600" dirty="0">
                <a:latin typeface="Times New Roman" panose="02020603050405020304" pitchFamily="18" charset="0"/>
                <a:cs typeface="Times New Roman" panose="02020603050405020304" pitchFamily="18" charset="0"/>
              </a:rPr>
              <a:t>The primary goal of our investigation is to determine whether a patient's lung contains a cancer tumor. To achieve the best results, many deep learning models were created. A user-centered design element should be included in the project. </a:t>
            </a:r>
          </a:p>
          <a:p>
            <a:pPr>
              <a:spcBef>
                <a:spcPct val="20000"/>
              </a:spcBef>
              <a:spcAft>
                <a:spcPts val="600"/>
              </a:spcAft>
              <a:buClr>
                <a:schemeClr val="tx1"/>
              </a:buClr>
              <a:buSzPct val="80000"/>
              <a:buFont typeface="Wingdings 3" panose="05040102010807070707" pitchFamily="18" charset="2"/>
              <a:buChar char=""/>
            </a:pPr>
            <a:endParaRPr lang="en-US"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3E88631-DD3C-5C58-7705-F68C62945EA4}"/>
              </a:ext>
            </a:extLst>
          </p:cNvPr>
          <p:cNvPicPr>
            <a:picLocks noChangeAspect="1"/>
          </p:cNvPicPr>
          <p:nvPr/>
        </p:nvPicPr>
        <p:blipFill rotWithShape="1">
          <a:blip r:embed="rId2"/>
          <a:srcRect l="33312" r="29818"/>
          <a:stretch/>
        </p:blipFill>
        <p:spPr>
          <a:xfrm>
            <a:off x="8820603" y="10"/>
            <a:ext cx="3371397" cy="6857990"/>
          </a:xfrm>
          <a:prstGeom prst="rect">
            <a:avLst/>
          </a:prstGeom>
          <a:solidFill>
            <a:srgbClr val="FFFFFF">
              <a:shade val="85000"/>
            </a:srgbClr>
          </a:solidFill>
          <a:effectLst>
            <a:innerShdw blurRad="57150" dist="38100" dir="14460000">
              <a:prstClr val="black">
                <a:alpha val="70000"/>
              </a:prstClr>
            </a:innerShdw>
          </a:effectLst>
        </p:spPr>
      </p:pic>
      <p:grpSp>
        <p:nvGrpSpPr>
          <p:cNvPr id="18" name="Group 17">
            <a:extLst>
              <a:ext uri="{FF2B5EF4-FFF2-40B4-BE49-F238E27FC236}">
                <a16:creationId xmlns:a16="http://schemas.microsoft.com/office/drawing/2014/main" id="{94749DEA-AC6C-4834-A330-03A1796B8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9" name="Straight Connector 18">
              <a:extLst>
                <a:ext uri="{FF2B5EF4-FFF2-40B4-BE49-F238E27FC236}">
                  <a16:creationId xmlns:a16="http://schemas.microsoft.com/office/drawing/2014/main" id="{20CBC5D1-BAF0-454E-9D7C-68370AA954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ABB9F45-32F7-4915-A94F-F1E34B32D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4EA6F09-00FD-4C50-A2DF-D0B1CC4C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B8B975B-2618-4734-A401-FAB745190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EF4B123-0577-4F10-986B-6BD86396A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C2C1611C-8FD8-6B90-D56A-737780427907}"/>
              </a:ext>
            </a:extLst>
          </p:cNvPr>
          <p:cNvSpPr txBox="1"/>
          <p:nvPr/>
        </p:nvSpPr>
        <p:spPr>
          <a:xfrm>
            <a:off x="2261937" y="717327"/>
            <a:ext cx="4102768" cy="800219"/>
          </a:xfrm>
          <a:prstGeom prst="rect">
            <a:avLst/>
          </a:prstGeom>
          <a:noFill/>
        </p:spPr>
        <p:txBody>
          <a:bodyPr wrap="square" rtlCol="0">
            <a:spAutoFit/>
          </a:bodyPr>
          <a:lstStyle/>
          <a:p>
            <a:pPr algn="ctr"/>
            <a:r>
              <a:rPr lang="en-US" sz="2800" b="1" i="0" u="none" strike="noStrike" cap="all" dirty="0">
                <a:ln w="3175" cmpd="sng">
                  <a:noFill/>
                </a:ln>
                <a:solidFill>
                  <a:schemeClr val="bg1"/>
                </a:solidFill>
                <a:latin typeface="Times New Roman" panose="02020603050405020304" pitchFamily="18" charset="0"/>
                <a:ea typeface="+mj-ea"/>
                <a:cs typeface="Times New Roman" panose="02020603050405020304" pitchFamily="18" charset="0"/>
              </a:rPr>
              <a:t>OBJECTIVE</a:t>
            </a:r>
            <a:endParaRPr lang="en-US" sz="2800" cap="all" dirty="0">
              <a:ln w="3175" cmpd="sng">
                <a:noFill/>
              </a:ln>
              <a:solidFill>
                <a:schemeClr val="bg1"/>
              </a:solidFill>
              <a:latin typeface="Times New Roman" panose="02020603050405020304" pitchFamily="18" charset="0"/>
              <a:ea typeface="+mj-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8959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972F8B-9BAA-3EFB-093D-70EAEF700653}"/>
              </a:ext>
            </a:extLst>
          </p:cNvPr>
          <p:cNvSpPr txBox="1"/>
          <p:nvPr/>
        </p:nvSpPr>
        <p:spPr>
          <a:xfrm>
            <a:off x="1975621" y="344586"/>
            <a:ext cx="6106026" cy="523220"/>
          </a:xfrm>
          <a:prstGeom prst="rect">
            <a:avLst/>
          </a:prstGeom>
          <a:noFill/>
        </p:spPr>
        <p:txBody>
          <a:bodyPr wrap="square">
            <a:spAutoFit/>
          </a:bodyPr>
          <a:lstStyle/>
          <a:p>
            <a:pPr algn="ctr"/>
            <a:r>
              <a:rPr lang="en" sz="2800" b="1" dirty="0">
                <a:solidFill>
                  <a:schemeClr val="bg1"/>
                </a:solidFill>
                <a:latin typeface="Times New Roman" panose="02020603050405020304" pitchFamily="18" charset="0"/>
                <a:cs typeface="Times New Roman" panose="02020603050405020304" pitchFamily="18" charset="0"/>
              </a:rPr>
              <a:t>TECHNOLOGIES</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088C129-9A65-F51F-C819-32F3A3B80F88}"/>
              </a:ext>
            </a:extLst>
          </p:cNvPr>
          <p:cNvSpPr txBox="1"/>
          <p:nvPr/>
        </p:nvSpPr>
        <p:spPr>
          <a:xfrm>
            <a:off x="502665" y="1198701"/>
            <a:ext cx="6106026" cy="523220"/>
          </a:xfrm>
          <a:prstGeom prst="rect">
            <a:avLst/>
          </a:prstGeom>
          <a:noFill/>
        </p:spPr>
        <p:txBody>
          <a:bodyPr wrap="square">
            <a:spAutoFit/>
          </a:bodyPr>
          <a:lstStyle/>
          <a:p>
            <a:pPr marL="0" lvl="0" indent="0" algn="l" rtl="0">
              <a:spcBef>
                <a:spcPts val="0"/>
              </a:spcBef>
              <a:spcAft>
                <a:spcPts val="0"/>
              </a:spcAft>
              <a:buNone/>
            </a:pPr>
            <a:r>
              <a:rPr lang="en-US" sz="2800" dirty="0">
                <a:solidFill>
                  <a:srgbClr val="FF9900"/>
                </a:solidFill>
                <a:latin typeface="Times New Roman" panose="02020603050405020304" pitchFamily="18" charset="0"/>
                <a:cs typeface="Times New Roman" panose="02020603050405020304" pitchFamily="18" charset="0"/>
              </a:rPr>
              <a:t>Tech stuffs :-</a:t>
            </a:r>
          </a:p>
        </p:txBody>
      </p:sp>
      <p:pic>
        <p:nvPicPr>
          <p:cNvPr id="7" name="Google Shape;140;p16">
            <a:extLst>
              <a:ext uri="{FF2B5EF4-FFF2-40B4-BE49-F238E27FC236}">
                <a16:creationId xmlns:a16="http://schemas.microsoft.com/office/drawing/2014/main" id="{3B6CD34A-623F-6FF4-5ACC-D97A9817737E}"/>
              </a:ext>
            </a:extLst>
          </p:cNvPr>
          <p:cNvPicPr preferRelativeResize="0"/>
          <p:nvPr/>
        </p:nvPicPr>
        <p:blipFill>
          <a:blip r:embed="rId2">
            <a:alphaModFix/>
          </a:blip>
          <a:stretch>
            <a:fillRect/>
          </a:stretch>
        </p:blipFill>
        <p:spPr>
          <a:xfrm>
            <a:off x="747548" y="2003482"/>
            <a:ext cx="1568550" cy="756600"/>
          </a:xfrm>
          <a:prstGeom prst="rect">
            <a:avLst/>
          </a:prstGeom>
          <a:noFill/>
          <a:ln>
            <a:noFill/>
          </a:ln>
        </p:spPr>
      </p:pic>
      <p:sp>
        <p:nvSpPr>
          <p:cNvPr id="8" name="Google Shape;146;p16">
            <a:extLst>
              <a:ext uri="{FF2B5EF4-FFF2-40B4-BE49-F238E27FC236}">
                <a16:creationId xmlns:a16="http://schemas.microsoft.com/office/drawing/2014/main" id="{4E85C335-1D93-5AD9-5A9D-69855AF2CDC8}"/>
              </a:ext>
            </a:extLst>
          </p:cNvPr>
          <p:cNvSpPr txBox="1"/>
          <p:nvPr/>
        </p:nvSpPr>
        <p:spPr>
          <a:xfrm>
            <a:off x="928724" y="2784789"/>
            <a:ext cx="1099034" cy="49241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dirty="0">
                <a:solidFill>
                  <a:schemeClr val="tx1"/>
                </a:solidFill>
                <a:latin typeface="Times New Roman" panose="02020603050405020304" pitchFamily="18" charset="0"/>
                <a:ea typeface="Barlow Light"/>
                <a:cs typeface="Times New Roman" panose="02020603050405020304" pitchFamily="18" charset="0"/>
                <a:sym typeface="Barlow Light"/>
              </a:rPr>
              <a:t>Python</a:t>
            </a:r>
            <a:endParaRPr sz="2000" dirty="0">
              <a:solidFill>
                <a:schemeClr val="tx1"/>
              </a:solidFill>
              <a:latin typeface="Times New Roman" panose="02020603050405020304" pitchFamily="18" charset="0"/>
              <a:ea typeface="Barlow Light"/>
              <a:cs typeface="Times New Roman" panose="02020603050405020304" pitchFamily="18" charset="0"/>
              <a:sym typeface="Barlow Light"/>
            </a:endParaRPr>
          </a:p>
        </p:txBody>
      </p:sp>
      <p:pic>
        <p:nvPicPr>
          <p:cNvPr id="9" name="Google Shape;141;p16">
            <a:extLst>
              <a:ext uri="{FF2B5EF4-FFF2-40B4-BE49-F238E27FC236}">
                <a16:creationId xmlns:a16="http://schemas.microsoft.com/office/drawing/2014/main" id="{3D29B727-5CBB-9D63-A50E-E63A3A6B9D0D}"/>
              </a:ext>
            </a:extLst>
          </p:cNvPr>
          <p:cNvPicPr preferRelativeResize="0"/>
          <p:nvPr/>
        </p:nvPicPr>
        <p:blipFill>
          <a:blip r:embed="rId3">
            <a:alphaModFix/>
          </a:blip>
          <a:stretch>
            <a:fillRect/>
          </a:stretch>
        </p:blipFill>
        <p:spPr>
          <a:xfrm>
            <a:off x="4293267" y="1918007"/>
            <a:ext cx="1128495" cy="880276"/>
          </a:xfrm>
          <a:prstGeom prst="rect">
            <a:avLst/>
          </a:prstGeom>
          <a:noFill/>
          <a:ln>
            <a:noFill/>
          </a:ln>
        </p:spPr>
      </p:pic>
      <p:sp>
        <p:nvSpPr>
          <p:cNvPr id="11" name="TextBox 10">
            <a:extLst>
              <a:ext uri="{FF2B5EF4-FFF2-40B4-BE49-F238E27FC236}">
                <a16:creationId xmlns:a16="http://schemas.microsoft.com/office/drawing/2014/main" id="{A5161381-B2B2-045B-9EB7-17D33F06F80B}"/>
              </a:ext>
            </a:extLst>
          </p:cNvPr>
          <p:cNvSpPr txBox="1"/>
          <p:nvPr/>
        </p:nvSpPr>
        <p:spPr>
          <a:xfrm>
            <a:off x="2895105" y="2769369"/>
            <a:ext cx="3605463" cy="1015663"/>
          </a:xfrm>
          <a:prstGeom prst="rect">
            <a:avLst/>
          </a:prstGeom>
          <a:noFill/>
        </p:spPr>
        <p:txBody>
          <a:bodyPr wrap="square">
            <a:spAutoFit/>
          </a:bodyPr>
          <a:lstStyle/>
          <a:p>
            <a:pPr marL="0" lvl="0" indent="0" algn="ctr" rtl="0">
              <a:spcBef>
                <a:spcPts val="0"/>
              </a:spcBef>
              <a:spcAft>
                <a:spcPts val="0"/>
              </a:spcAft>
              <a:buNone/>
            </a:pPr>
            <a:r>
              <a:rPr lang="en-US" sz="2000" dirty="0">
                <a:latin typeface="Times New Roman" panose="02020603050405020304" pitchFamily="18" charset="0"/>
                <a:ea typeface="Barlow Light"/>
                <a:cs typeface="Times New Roman" panose="02020603050405020304" pitchFamily="18" charset="0"/>
                <a:sym typeface="Barlow Light"/>
              </a:rPr>
              <a:t>Deep</a:t>
            </a:r>
          </a:p>
          <a:p>
            <a:pPr marL="0" lvl="0" indent="0" algn="ctr" rtl="0">
              <a:spcBef>
                <a:spcPts val="0"/>
              </a:spcBef>
              <a:spcAft>
                <a:spcPts val="0"/>
              </a:spcAft>
              <a:buNone/>
            </a:pPr>
            <a:r>
              <a:rPr lang="en-US" sz="2000" dirty="0">
                <a:latin typeface="Times New Roman" panose="02020603050405020304" pitchFamily="18" charset="0"/>
                <a:ea typeface="Barlow Light"/>
                <a:cs typeface="Times New Roman" panose="02020603050405020304" pitchFamily="18" charset="0"/>
                <a:sym typeface="Barlow Light"/>
              </a:rPr>
              <a:t>Learning Techniques</a:t>
            </a:r>
          </a:p>
          <a:p>
            <a:pPr marL="0" lvl="0" indent="0" algn="ctr" rtl="0">
              <a:spcBef>
                <a:spcPts val="0"/>
              </a:spcBef>
              <a:spcAft>
                <a:spcPts val="0"/>
              </a:spcAft>
              <a:buNone/>
            </a:pPr>
            <a:r>
              <a:rPr lang="en-US" sz="2000" dirty="0">
                <a:latin typeface="Times New Roman" panose="02020603050405020304" pitchFamily="18" charset="0"/>
                <a:ea typeface="Barlow Light"/>
                <a:cs typeface="Times New Roman" panose="02020603050405020304" pitchFamily="18" charset="0"/>
                <a:sym typeface="Barlow Light"/>
              </a:rPr>
              <a:t>(CNN,VGG-16,Inception V3)</a:t>
            </a:r>
          </a:p>
        </p:txBody>
      </p:sp>
      <p:pic>
        <p:nvPicPr>
          <p:cNvPr id="15" name="Google Shape;143;p16">
            <a:extLst>
              <a:ext uri="{FF2B5EF4-FFF2-40B4-BE49-F238E27FC236}">
                <a16:creationId xmlns:a16="http://schemas.microsoft.com/office/drawing/2014/main" id="{FA41CA38-5D32-A1D1-D30E-4305E8538D90}"/>
              </a:ext>
            </a:extLst>
          </p:cNvPr>
          <p:cNvPicPr preferRelativeResize="0"/>
          <p:nvPr/>
        </p:nvPicPr>
        <p:blipFill>
          <a:blip r:embed="rId4">
            <a:alphaModFix/>
          </a:blip>
          <a:stretch>
            <a:fillRect/>
          </a:stretch>
        </p:blipFill>
        <p:spPr>
          <a:xfrm>
            <a:off x="7640026" y="1746789"/>
            <a:ext cx="1128495" cy="997627"/>
          </a:xfrm>
          <a:prstGeom prst="rect">
            <a:avLst/>
          </a:prstGeom>
          <a:noFill/>
          <a:ln>
            <a:noFill/>
          </a:ln>
        </p:spPr>
      </p:pic>
      <p:sp>
        <p:nvSpPr>
          <p:cNvPr id="17" name="TextBox 16">
            <a:extLst>
              <a:ext uri="{FF2B5EF4-FFF2-40B4-BE49-F238E27FC236}">
                <a16:creationId xmlns:a16="http://schemas.microsoft.com/office/drawing/2014/main" id="{E133C2A9-54A9-DCA9-CD81-92BD2B573734}"/>
              </a:ext>
            </a:extLst>
          </p:cNvPr>
          <p:cNvSpPr txBox="1"/>
          <p:nvPr/>
        </p:nvSpPr>
        <p:spPr>
          <a:xfrm>
            <a:off x="7640026" y="2845918"/>
            <a:ext cx="1528037" cy="707886"/>
          </a:xfrm>
          <a:prstGeom prst="rect">
            <a:avLst/>
          </a:prstGeom>
          <a:noFill/>
        </p:spPr>
        <p:txBody>
          <a:bodyPr wrap="square">
            <a:spAutoFit/>
          </a:bodyPr>
          <a:lstStyle/>
          <a:p>
            <a:pPr marL="0" lvl="0" indent="0" algn="ctr" rtl="0">
              <a:spcBef>
                <a:spcPts val="0"/>
              </a:spcBef>
              <a:spcAft>
                <a:spcPts val="0"/>
              </a:spcAft>
              <a:buNone/>
            </a:pPr>
            <a:r>
              <a:rPr lang="en-US" sz="2000" dirty="0">
                <a:latin typeface="Times New Roman" panose="02020603050405020304" pitchFamily="18" charset="0"/>
                <a:ea typeface="Barlow Light"/>
                <a:cs typeface="Times New Roman" panose="02020603050405020304" pitchFamily="18" charset="0"/>
                <a:sym typeface="Barlow Light"/>
              </a:rPr>
              <a:t>Flask </a:t>
            </a:r>
          </a:p>
          <a:p>
            <a:pPr marL="0" lvl="0" indent="0" algn="ctr" rtl="0">
              <a:spcBef>
                <a:spcPts val="0"/>
              </a:spcBef>
              <a:spcAft>
                <a:spcPts val="0"/>
              </a:spcAft>
              <a:buNone/>
            </a:pPr>
            <a:r>
              <a:rPr lang="en-US" sz="2000" dirty="0">
                <a:latin typeface="Times New Roman" panose="02020603050405020304" pitchFamily="18" charset="0"/>
                <a:ea typeface="Barlow Light"/>
                <a:cs typeface="Times New Roman" panose="02020603050405020304" pitchFamily="18" charset="0"/>
                <a:sym typeface="Barlow Light"/>
              </a:rPr>
              <a:t>Application</a:t>
            </a:r>
          </a:p>
        </p:txBody>
      </p:sp>
      <p:pic>
        <p:nvPicPr>
          <p:cNvPr id="18" name="Google Shape;144;p16">
            <a:extLst>
              <a:ext uri="{FF2B5EF4-FFF2-40B4-BE49-F238E27FC236}">
                <a16:creationId xmlns:a16="http://schemas.microsoft.com/office/drawing/2014/main" id="{3525CB9D-1E15-8A1E-2338-CF504F3134ED}"/>
              </a:ext>
            </a:extLst>
          </p:cNvPr>
          <p:cNvPicPr preferRelativeResize="0"/>
          <p:nvPr/>
        </p:nvPicPr>
        <p:blipFill rotWithShape="1">
          <a:blip r:embed="rId5">
            <a:alphaModFix/>
          </a:blip>
          <a:srcRect r="66309"/>
          <a:stretch/>
        </p:blipFill>
        <p:spPr>
          <a:xfrm>
            <a:off x="9918404" y="1509737"/>
            <a:ext cx="1006269" cy="1128943"/>
          </a:xfrm>
          <a:prstGeom prst="rect">
            <a:avLst/>
          </a:prstGeom>
          <a:noFill/>
          <a:ln>
            <a:noFill/>
          </a:ln>
        </p:spPr>
      </p:pic>
      <p:pic>
        <p:nvPicPr>
          <p:cNvPr id="19" name="Google Shape;145;p16">
            <a:extLst>
              <a:ext uri="{FF2B5EF4-FFF2-40B4-BE49-F238E27FC236}">
                <a16:creationId xmlns:a16="http://schemas.microsoft.com/office/drawing/2014/main" id="{EF6DC510-A294-967E-6849-7A0EC9DA0929}"/>
              </a:ext>
            </a:extLst>
          </p:cNvPr>
          <p:cNvPicPr preferRelativeResize="0"/>
          <p:nvPr/>
        </p:nvPicPr>
        <p:blipFill rotWithShape="1">
          <a:blip r:embed="rId5">
            <a:alphaModFix/>
          </a:blip>
          <a:srcRect l="67651"/>
          <a:stretch/>
        </p:blipFill>
        <p:spPr>
          <a:xfrm>
            <a:off x="10621718" y="1600683"/>
            <a:ext cx="1006269" cy="1037998"/>
          </a:xfrm>
          <a:prstGeom prst="rect">
            <a:avLst/>
          </a:prstGeom>
          <a:noFill/>
          <a:ln>
            <a:noFill/>
          </a:ln>
        </p:spPr>
      </p:pic>
      <p:sp>
        <p:nvSpPr>
          <p:cNvPr id="21" name="TextBox 20">
            <a:extLst>
              <a:ext uri="{FF2B5EF4-FFF2-40B4-BE49-F238E27FC236}">
                <a16:creationId xmlns:a16="http://schemas.microsoft.com/office/drawing/2014/main" id="{F78243A1-F0BD-5FEC-857C-13A3EC81A4C5}"/>
              </a:ext>
            </a:extLst>
          </p:cNvPr>
          <p:cNvSpPr txBox="1"/>
          <p:nvPr/>
        </p:nvSpPr>
        <p:spPr>
          <a:xfrm>
            <a:off x="9701464" y="2907869"/>
            <a:ext cx="1725529" cy="400110"/>
          </a:xfrm>
          <a:prstGeom prst="rect">
            <a:avLst/>
          </a:prstGeom>
          <a:noFill/>
        </p:spPr>
        <p:txBody>
          <a:bodyPr wrap="square">
            <a:spAutoFit/>
          </a:bodyPr>
          <a:lstStyle/>
          <a:p>
            <a:pPr marL="0" lvl="0" indent="0" algn="ctr" rtl="0">
              <a:spcBef>
                <a:spcPts val="0"/>
              </a:spcBef>
              <a:spcAft>
                <a:spcPts val="0"/>
              </a:spcAft>
              <a:buNone/>
            </a:pPr>
            <a:r>
              <a:rPr lang="en-US" sz="2000" dirty="0">
                <a:latin typeface="Times New Roman" panose="02020603050405020304" pitchFamily="18" charset="0"/>
                <a:ea typeface="Barlow Light"/>
                <a:cs typeface="Times New Roman" panose="02020603050405020304" pitchFamily="18" charset="0"/>
                <a:sym typeface="Barlow Light"/>
              </a:rPr>
              <a:t>HTML/CSS</a:t>
            </a:r>
          </a:p>
        </p:txBody>
      </p:sp>
      <p:sp>
        <p:nvSpPr>
          <p:cNvPr id="23" name="TextBox 22">
            <a:extLst>
              <a:ext uri="{FF2B5EF4-FFF2-40B4-BE49-F238E27FC236}">
                <a16:creationId xmlns:a16="http://schemas.microsoft.com/office/drawing/2014/main" id="{73F9881D-980A-F760-9626-BA317C7FF968}"/>
              </a:ext>
            </a:extLst>
          </p:cNvPr>
          <p:cNvSpPr txBox="1"/>
          <p:nvPr/>
        </p:nvSpPr>
        <p:spPr>
          <a:xfrm>
            <a:off x="181119" y="3986974"/>
            <a:ext cx="6106026" cy="523220"/>
          </a:xfrm>
          <a:prstGeom prst="rect">
            <a:avLst/>
          </a:prstGeom>
          <a:noFill/>
        </p:spPr>
        <p:txBody>
          <a:bodyPr wrap="square">
            <a:spAutoFit/>
          </a:bodyPr>
          <a:lstStyle/>
          <a:p>
            <a:pPr marL="0" lvl="0" indent="0" algn="l" rtl="0">
              <a:spcBef>
                <a:spcPts val="0"/>
              </a:spcBef>
              <a:spcAft>
                <a:spcPts val="0"/>
              </a:spcAft>
              <a:buNone/>
            </a:pPr>
            <a:r>
              <a:rPr lang="en-US" sz="2800" dirty="0">
                <a:solidFill>
                  <a:srgbClr val="FF9E44"/>
                </a:solidFill>
                <a:latin typeface="Times New Roman" panose="02020603050405020304" pitchFamily="18" charset="0"/>
                <a:ea typeface="Barlow Light"/>
                <a:cs typeface="Times New Roman" panose="02020603050405020304" pitchFamily="18" charset="0"/>
                <a:sym typeface="Barlow Light"/>
              </a:rPr>
              <a:t>Tools /Platforms:-</a:t>
            </a:r>
          </a:p>
        </p:txBody>
      </p:sp>
      <p:pic>
        <p:nvPicPr>
          <p:cNvPr id="24" name="Google Shape;152;p16">
            <a:extLst>
              <a:ext uri="{FF2B5EF4-FFF2-40B4-BE49-F238E27FC236}">
                <a16:creationId xmlns:a16="http://schemas.microsoft.com/office/drawing/2014/main" id="{D617F6E1-DE59-B858-7838-D7FDA6D469B8}"/>
              </a:ext>
            </a:extLst>
          </p:cNvPr>
          <p:cNvPicPr preferRelativeResize="0"/>
          <p:nvPr/>
        </p:nvPicPr>
        <p:blipFill>
          <a:blip r:embed="rId6">
            <a:alphaModFix/>
          </a:blip>
          <a:stretch>
            <a:fillRect/>
          </a:stretch>
        </p:blipFill>
        <p:spPr>
          <a:xfrm>
            <a:off x="491806" y="4646257"/>
            <a:ext cx="1535952" cy="895997"/>
          </a:xfrm>
          <a:prstGeom prst="rect">
            <a:avLst/>
          </a:prstGeom>
          <a:noFill/>
          <a:ln>
            <a:noFill/>
          </a:ln>
        </p:spPr>
      </p:pic>
      <p:sp>
        <p:nvSpPr>
          <p:cNvPr id="26" name="TextBox 25">
            <a:extLst>
              <a:ext uri="{FF2B5EF4-FFF2-40B4-BE49-F238E27FC236}">
                <a16:creationId xmlns:a16="http://schemas.microsoft.com/office/drawing/2014/main" id="{36A3C471-9850-E141-B265-FBEC8A2115D6}"/>
              </a:ext>
            </a:extLst>
          </p:cNvPr>
          <p:cNvSpPr txBox="1"/>
          <p:nvPr/>
        </p:nvSpPr>
        <p:spPr>
          <a:xfrm>
            <a:off x="367941" y="5599074"/>
            <a:ext cx="1783681" cy="400110"/>
          </a:xfrm>
          <a:prstGeom prst="rect">
            <a:avLst/>
          </a:prstGeom>
          <a:noFill/>
        </p:spPr>
        <p:txBody>
          <a:bodyPr wrap="square">
            <a:spAutoFit/>
          </a:bodyPr>
          <a:lstStyle/>
          <a:p>
            <a:pPr marL="0" lvl="0" indent="0" algn="ctr" rtl="0">
              <a:spcBef>
                <a:spcPts val="0"/>
              </a:spcBef>
              <a:spcAft>
                <a:spcPts val="0"/>
              </a:spcAft>
              <a:buNone/>
            </a:pPr>
            <a:r>
              <a:rPr lang="en-US" sz="2000" dirty="0">
                <a:latin typeface="Times New Roman" panose="02020603050405020304" pitchFamily="18" charset="0"/>
                <a:ea typeface="Barlow Light"/>
                <a:cs typeface="Times New Roman" panose="02020603050405020304" pitchFamily="18" charset="0"/>
                <a:sym typeface="Barlow Light"/>
              </a:rPr>
              <a:t>Google Colab</a:t>
            </a:r>
          </a:p>
        </p:txBody>
      </p:sp>
      <p:pic>
        <p:nvPicPr>
          <p:cNvPr id="27" name="Google Shape;153;p16">
            <a:extLst>
              <a:ext uri="{FF2B5EF4-FFF2-40B4-BE49-F238E27FC236}">
                <a16:creationId xmlns:a16="http://schemas.microsoft.com/office/drawing/2014/main" id="{A0B418F1-2845-E803-EE63-D55FA871BE5A}"/>
              </a:ext>
            </a:extLst>
          </p:cNvPr>
          <p:cNvPicPr preferRelativeResize="0"/>
          <p:nvPr/>
        </p:nvPicPr>
        <p:blipFill>
          <a:blip r:embed="rId7">
            <a:alphaModFix/>
          </a:blip>
          <a:stretch>
            <a:fillRect/>
          </a:stretch>
        </p:blipFill>
        <p:spPr>
          <a:xfrm>
            <a:off x="3607832" y="4368399"/>
            <a:ext cx="1090005" cy="1002998"/>
          </a:xfrm>
          <a:prstGeom prst="rect">
            <a:avLst/>
          </a:prstGeom>
          <a:noFill/>
          <a:ln>
            <a:noFill/>
          </a:ln>
        </p:spPr>
      </p:pic>
      <p:sp>
        <p:nvSpPr>
          <p:cNvPr id="29" name="TextBox 28">
            <a:extLst>
              <a:ext uri="{FF2B5EF4-FFF2-40B4-BE49-F238E27FC236}">
                <a16:creationId xmlns:a16="http://schemas.microsoft.com/office/drawing/2014/main" id="{5CAB7E65-B58B-379A-821D-E79FD83252B0}"/>
              </a:ext>
            </a:extLst>
          </p:cNvPr>
          <p:cNvSpPr txBox="1"/>
          <p:nvPr/>
        </p:nvSpPr>
        <p:spPr>
          <a:xfrm rot="10800000" flipV="1">
            <a:off x="2753328" y="5474129"/>
            <a:ext cx="2457450" cy="400110"/>
          </a:xfrm>
          <a:prstGeom prst="rect">
            <a:avLst/>
          </a:prstGeom>
          <a:noFill/>
        </p:spPr>
        <p:txBody>
          <a:bodyPr wrap="square">
            <a:spAutoFit/>
          </a:bodyPr>
          <a:lstStyle/>
          <a:p>
            <a:pPr marL="0" lvl="0" indent="0" algn="ctr" rtl="0">
              <a:spcBef>
                <a:spcPts val="0"/>
              </a:spcBef>
              <a:spcAft>
                <a:spcPts val="0"/>
              </a:spcAft>
              <a:buNone/>
            </a:pPr>
            <a:r>
              <a:rPr lang="en-US" sz="2000" dirty="0">
                <a:latin typeface="Times New Roman" panose="02020603050405020304" pitchFamily="18" charset="0"/>
                <a:ea typeface="Barlow Light"/>
                <a:cs typeface="Times New Roman" panose="02020603050405020304" pitchFamily="18" charset="0"/>
                <a:sym typeface="Barlow Light"/>
              </a:rPr>
              <a:t>PyCharm</a:t>
            </a:r>
          </a:p>
        </p:txBody>
      </p:sp>
      <p:pic>
        <p:nvPicPr>
          <p:cNvPr id="30" name="Google Shape;154;p16">
            <a:extLst>
              <a:ext uri="{FF2B5EF4-FFF2-40B4-BE49-F238E27FC236}">
                <a16:creationId xmlns:a16="http://schemas.microsoft.com/office/drawing/2014/main" id="{0B562DBF-22CB-1F42-FD91-25A040034812}"/>
              </a:ext>
            </a:extLst>
          </p:cNvPr>
          <p:cNvPicPr preferRelativeResize="0"/>
          <p:nvPr/>
        </p:nvPicPr>
        <p:blipFill>
          <a:blip r:embed="rId8">
            <a:alphaModFix/>
          </a:blip>
          <a:stretch>
            <a:fillRect/>
          </a:stretch>
        </p:blipFill>
        <p:spPr>
          <a:xfrm>
            <a:off x="6151661" y="4326143"/>
            <a:ext cx="1342503" cy="1002998"/>
          </a:xfrm>
          <a:prstGeom prst="rect">
            <a:avLst/>
          </a:prstGeom>
          <a:noFill/>
          <a:ln>
            <a:noFill/>
          </a:ln>
        </p:spPr>
      </p:pic>
      <p:sp>
        <p:nvSpPr>
          <p:cNvPr id="32" name="TextBox 31">
            <a:extLst>
              <a:ext uri="{FF2B5EF4-FFF2-40B4-BE49-F238E27FC236}">
                <a16:creationId xmlns:a16="http://schemas.microsoft.com/office/drawing/2014/main" id="{EFA78BC8-4240-936C-A75B-FD4011E647E1}"/>
              </a:ext>
            </a:extLst>
          </p:cNvPr>
          <p:cNvSpPr txBox="1"/>
          <p:nvPr/>
        </p:nvSpPr>
        <p:spPr>
          <a:xfrm rot="10800000" flipV="1">
            <a:off x="5086915" y="5439855"/>
            <a:ext cx="2994732" cy="400110"/>
          </a:xfrm>
          <a:prstGeom prst="rect">
            <a:avLst/>
          </a:prstGeom>
          <a:noFill/>
        </p:spPr>
        <p:txBody>
          <a:bodyPr wrap="square">
            <a:spAutoFit/>
          </a:bodyPr>
          <a:lstStyle/>
          <a:p>
            <a:pPr marL="0" lvl="0" indent="0" algn="ctr" rtl="0">
              <a:spcBef>
                <a:spcPts val="0"/>
              </a:spcBef>
              <a:spcAft>
                <a:spcPts val="0"/>
              </a:spcAft>
              <a:buNone/>
            </a:pPr>
            <a:r>
              <a:rPr lang="en-US" sz="2000" dirty="0">
                <a:latin typeface="Times New Roman" panose="02020603050405020304" pitchFamily="18" charset="0"/>
                <a:ea typeface="Barlow Light"/>
                <a:cs typeface="Times New Roman" panose="02020603050405020304" pitchFamily="18" charset="0"/>
                <a:sym typeface="Barlow Light"/>
              </a:rPr>
              <a:t>Visual Studio Code</a:t>
            </a:r>
          </a:p>
        </p:txBody>
      </p:sp>
    </p:spTree>
    <p:extLst>
      <p:ext uri="{BB962C8B-B14F-4D97-AF65-F5344CB8AC3E}">
        <p14:creationId xmlns:p14="http://schemas.microsoft.com/office/powerpoint/2010/main" val="2492403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D90646A-3E91-4348-80BF-9E37EA59EE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195342B-FB4C-4C18-BA6A-6112A32D2D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F8EF1C2-BF97-4134-957C-80372B5F39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AA97DE5-C666-4369-966D-58CBE5523A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4E8B107-0B98-4A8D-A8BC-A3BF3B02D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C5A7D6B-04EE-4D39-83C0-48248654F4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B3470638-9753-4B1A-8B3D-ACD1B3ED54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062504-FFCB-FD52-45F2-592CCEA9E6A1}"/>
              </a:ext>
            </a:extLst>
          </p:cNvPr>
          <p:cNvSpPr txBox="1"/>
          <p:nvPr/>
        </p:nvSpPr>
        <p:spPr>
          <a:xfrm>
            <a:off x="7532710" y="620722"/>
            <a:ext cx="4414648" cy="1142462"/>
          </a:xfrm>
          <a:prstGeom prst="rect">
            <a:avLst/>
          </a:prstGeom>
        </p:spPr>
        <p:txBody>
          <a:bodyPr vert="horz" lIns="91440" tIns="45720" rIns="91440" bIns="45720" rtlCol="0" anchor="b">
            <a:noAutofit/>
          </a:bodyPr>
          <a:lstStyle/>
          <a:p>
            <a:pPr>
              <a:spcBef>
                <a:spcPct val="0"/>
              </a:spcBef>
              <a:spcAft>
                <a:spcPts val="600"/>
              </a:spcAft>
            </a:pPr>
            <a:r>
              <a:rPr lang="en-US" sz="3600" b="1" cap="all" dirty="0">
                <a:ln w="3175" cmpd="sng">
                  <a:noFill/>
                </a:ln>
                <a:latin typeface="Times New Roman" panose="02020603050405020304" pitchFamily="18" charset="0"/>
                <a:ea typeface="+mj-ea"/>
                <a:cs typeface="Times New Roman" panose="02020603050405020304" pitchFamily="18" charset="0"/>
              </a:rPr>
              <a:t>LIBRARIES USED</a:t>
            </a:r>
          </a:p>
        </p:txBody>
      </p:sp>
      <p:sp>
        <p:nvSpPr>
          <p:cNvPr id="21" name="Snip Single Corner Rectangle 1">
            <a:extLst>
              <a:ext uri="{FF2B5EF4-FFF2-40B4-BE49-F238E27FC236}">
                <a16:creationId xmlns:a16="http://schemas.microsoft.com/office/drawing/2014/main" id="{0861F19F-ACF9-40B2-B921-C4FC23783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8508" y="786117"/>
            <a:ext cx="3013681" cy="2397590"/>
          </a:xfrm>
          <a:prstGeom prst="snip1Rect">
            <a:avLst>
              <a:gd name="adj" fmla="val 21472"/>
            </a:avLst>
          </a:prstGeom>
          <a:solidFill>
            <a:schemeClr val="tx1"/>
          </a:solidFill>
          <a:ln>
            <a:noFill/>
          </a:ln>
          <a:effectLst>
            <a:innerShdw blurRad="57150" dist="38100" dir="186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A51A6D8-6D71-3835-A6BF-2685EE0D0D12}"/>
              </a:ext>
            </a:extLst>
          </p:cNvPr>
          <p:cNvPicPr>
            <a:picLocks noChangeAspect="1"/>
          </p:cNvPicPr>
          <p:nvPr/>
        </p:nvPicPr>
        <p:blipFill>
          <a:blip r:embed="rId2"/>
          <a:stretch>
            <a:fillRect/>
          </a:stretch>
        </p:blipFill>
        <p:spPr>
          <a:xfrm>
            <a:off x="973293" y="1429571"/>
            <a:ext cx="2686406" cy="1136855"/>
          </a:xfrm>
          <a:custGeom>
            <a:avLst/>
            <a:gdLst/>
            <a:ahLst/>
            <a:cxnLst/>
            <a:rect l="l" t="t" r="r" b="b"/>
            <a:pathLst>
              <a:path w="2686406" h="2071946">
                <a:moveTo>
                  <a:pt x="456876" y="0"/>
                </a:moveTo>
                <a:lnTo>
                  <a:pt x="2686406" y="0"/>
                </a:lnTo>
                <a:lnTo>
                  <a:pt x="2686406" y="2071946"/>
                </a:lnTo>
                <a:lnTo>
                  <a:pt x="0" y="2071946"/>
                </a:lnTo>
                <a:lnTo>
                  <a:pt x="0" y="456876"/>
                </a:lnTo>
                <a:close/>
              </a:path>
            </a:pathLst>
          </a:custGeom>
        </p:spPr>
      </p:pic>
      <p:sp>
        <p:nvSpPr>
          <p:cNvPr id="23" name="Snip Single Corner Rectangle 25">
            <a:extLst>
              <a:ext uri="{FF2B5EF4-FFF2-40B4-BE49-F238E27FC236}">
                <a16:creationId xmlns:a16="http://schemas.microsoft.com/office/drawing/2014/main" id="{6DDE57D5-60B4-4167-9842-E2CC70948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3057" y="792751"/>
            <a:ext cx="3013681" cy="2390956"/>
          </a:xfrm>
          <a:prstGeom prst="snip1Rect">
            <a:avLst>
              <a:gd name="adj"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0EF3ED1-5D88-93EE-E56E-9DA79E8BB8DD}"/>
              </a:ext>
            </a:extLst>
          </p:cNvPr>
          <p:cNvPicPr>
            <a:picLocks noChangeAspect="1"/>
          </p:cNvPicPr>
          <p:nvPr/>
        </p:nvPicPr>
        <p:blipFill>
          <a:blip r:embed="rId3"/>
          <a:stretch>
            <a:fillRect/>
          </a:stretch>
        </p:blipFill>
        <p:spPr>
          <a:xfrm>
            <a:off x="4466045" y="962026"/>
            <a:ext cx="2073033" cy="2073033"/>
          </a:xfrm>
          <a:prstGeom prst="rect">
            <a:avLst/>
          </a:prstGeom>
        </p:spPr>
      </p:pic>
      <p:sp>
        <p:nvSpPr>
          <p:cNvPr id="25" name="Snip Single Corner Rectangle 32">
            <a:extLst>
              <a:ext uri="{FF2B5EF4-FFF2-40B4-BE49-F238E27FC236}">
                <a16:creationId xmlns:a16="http://schemas.microsoft.com/office/drawing/2014/main" id="{4F63E2C2-265A-440F-86B8-96960300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09" y="3355734"/>
            <a:ext cx="3013681" cy="2390957"/>
          </a:xfrm>
          <a:prstGeom prst="snip1Rect">
            <a:avLst>
              <a:gd name="adj"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9300393-F189-7655-0F39-A1C32A9A44A3}"/>
              </a:ext>
            </a:extLst>
          </p:cNvPr>
          <p:cNvPicPr>
            <a:picLocks noChangeAspect="1"/>
          </p:cNvPicPr>
          <p:nvPr/>
        </p:nvPicPr>
        <p:blipFill>
          <a:blip r:embed="rId4"/>
          <a:stretch>
            <a:fillRect/>
          </a:stretch>
        </p:blipFill>
        <p:spPr>
          <a:xfrm>
            <a:off x="973293" y="3837250"/>
            <a:ext cx="2686406" cy="1448552"/>
          </a:xfrm>
          <a:prstGeom prst="rect">
            <a:avLst/>
          </a:prstGeom>
        </p:spPr>
      </p:pic>
      <p:sp>
        <p:nvSpPr>
          <p:cNvPr id="27" name="Snip Single Corner Rectangle 19">
            <a:extLst>
              <a:ext uri="{FF2B5EF4-FFF2-40B4-BE49-F238E27FC236}">
                <a16:creationId xmlns:a16="http://schemas.microsoft.com/office/drawing/2014/main" id="{483DAA13-55DD-4DCD-A742-B2C74A94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003057" y="3352980"/>
            <a:ext cx="3035918" cy="2389183"/>
          </a:xfrm>
          <a:prstGeom prst="snip1Rect">
            <a:avLst>
              <a:gd name="adj" fmla="val 21019"/>
            </a:avLst>
          </a:prstGeom>
          <a:solidFill>
            <a:schemeClr val="tx1"/>
          </a:solidFill>
          <a:ln>
            <a:noFill/>
          </a:ln>
          <a:effectLst>
            <a:innerShdw blurRad="57150" dist="38100" dir="60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3A55F38-067A-6010-A5C2-A80A4314CF10}"/>
              </a:ext>
            </a:extLst>
          </p:cNvPr>
          <p:cNvPicPr>
            <a:picLocks noChangeAspect="1"/>
          </p:cNvPicPr>
          <p:nvPr/>
        </p:nvPicPr>
        <p:blipFill>
          <a:blip r:embed="rId5"/>
          <a:stretch>
            <a:fillRect/>
          </a:stretch>
        </p:blipFill>
        <p:spPr>
          <a:xfrm>
            <a:off x="4167704" y="4006247"/>
            <a:ext cx="2706624" cy="1082649"/>
          </a:xfrm>
          <a:custGeom>
            <a:avLst/>
            <a:gdLst/>
            <a:ahLst/>
            <a:cxnLst/>
            <a:rect l="l" t="t" r="r" b="b"/>
            <a:pathLst>
              <a:path w="2706624" h="2073033">
                <a:moveTo>
                  <a:pt x="0" y="0"/>
                </a:moveTo>
                <a:lnTo>
                  <a:pt x="2706624" y="0"/>
                </a:lnTo>
                <a:lnTo>
                  <a:pt x="2706624" y="1648617"/>
                </a:lnTo>
                <a:lnTo>
                  <a:pt x="2282208" y="2073033"/>
                </a:lnTo>
                <a:lnTo>
                  <a:pt x="0" y="2073033"/>
                </a:lnTo>
                <a:close/>
              </a:path>
            </a:pathLst>
          </a:custGeom>
        </p:spPr>
      </p:pic>
      <p:sp>
        <p:nvSpPr>
          <p:cNvPr id="3" name="TextBox 2">
            <a:extLst>
              <a:ext uri="{FF2B5EF4-FFF2-40B4-BE49-F238E27FC236}">
                <a16:creationId xmlns:a16="http://schemas.microsoft.com/office/drawing/2014/main" id="{13387951-5BDF-8303-7D5D-741EAC06D415}"/>
              </a:ext>
            </a:extLst>
          </p:cNvPr>
          <p:cNvSpPr txBox="1"/>
          <p:nvPr/>
        </p:nvSpPr>
        <p:spPr>
          <a:xfrm>
            <a:off x="7532710" y="1822448"/>
            <a:ext cx="3783856" cy="3775595"/>
          </a:xfrm>
          <a:prstGeom prst="rect">
            <a:avLst/>
          </a:prstGeom>
        </p:spPr>
        <p:txBody>
          <a:bodyPr vert="horz" lIns="91440" tIns="45720" rIns="91440" bIns="45720" rtlCol="0" anchor="t">
            <a:noAutofit/>
          </a:bodyPr>
          <a:lstStyle/>
          <a:p>
            <a:pPr marL="285750" indent="-285750">
              <a:spcBef>
                <a:spcPct val="20000"/>
              </a:spcBef>
              <a:spcAft>
                <a:spcPts val="600"/>
              </a:spcAft>
              <a:buClr>
                <a:schemeClr val="tx1"/>
              </a:buClr>
              <a:buSzPct val="80000"/>
              <a:buFont typeface="Wingdings 3" panose="05040102010807070707" pitchFamily="18" charset="2"/>
              <a:buChar char=""/>
            </a:pPr>
            <a:r>
              <a:rPr lang="en-US" sz="3600" dirty="0">
                <a:solidFill>
                  <a:schemeClr val="bg2">
                    <a:lumMod val="75000"/>
                  </a:schemeClr>
                </a:solidFill>
                <a:latin typeface="Times New Roman" panose="02020603050405020304" pitchFamily="18" charset="0"/>
                <a:cs typeface="Times New Roman" panose="02020603050405020304" pitchFamily="18" charset="0"/>
              </a:rPr>
              <a:t>Tensor Flow</a:t>
            </a:r>
          </a:p>
          <a:p>
            <a:pPr marL="285750" indent="-285750">
              <a:spcBef>
                <a:spcPct val="20000"/>
              </a:spcBef>
              <a:spcAft>
                <a:spcPts val="600"/>
              </a:spcAft>
              <a:buClr>
                <a:schemeClr val="tx1"/>
              </a:buClr>
              <a:buSzPct val="80000"/>
              <a:buFont typeface="Wingdings 3" panose="05040102010807070707" pitchFamily="18" charset="2"/>
              <a:buChar char=""/>
            </a:pPr>
            <a:r>
              <a:rPr lang="en-US" sz="3600" dirty="0">
                <a:solidFill>
                  <a:schemeClr val="bg2">
                    <a:lumMod val="75000"/>
                  </a:schemeClr>
                </a:solidFill>
                <a:latin typeface="Times New Roman" panose="02020603050405020304" pitchFamily="18" charset="0"/>
                <a:cs typeface="Times New Roman" panose="02020603050405020304" pitchFamily="18" charset="0"/>
              </a:rPr>
              <a:t>Keras</a:t>
            </a:r>
          </a:p>
          <a:p>
            <a:pPr marL="285750" indent="-285750">
              <a:spcBef>
                <a:spcPct val="20000"/>
              </a:spcBef>
              <a:spcAft>
                <a:spcPts val="600"/>
              </a:spcAft>
              <a:buClr>
                <a:schemeClr val="tx1"/>
              </a:buClr>
              <a:buSzPct val="80000"/>
              <a:buFont typeface="Wingdings 3" panose="05040102010807070707" pitchFamily="18" charset="2"/>
              <a:buChar char=""/>
            </a:pPr>
            <a:r>
              <a:rPr lang="en-US" sz="3600" dirty="0">
                <a:solidFill>
                  <a:schemeClr val="bg2">
                    <a:lumMod val="75000"/>
                  </a:schemeClr>
                </a:solidFill>
                <a:latin typeface="Times New Roman" panose="02020603050405020304" pitchFamily="18" charset="0"/>
                <a:cs typeface="Times New Roman" panose="02020603050405020304" pitchFamily="18" charset="0"/>
              </a:rPr>
              <a:t>NumPy</a:t>
            </a:r>
          </a:p>
          <a:p>
            <a:pPr marL="285750" indent="-285750">
              <a:spcBef>
                <a:spcPct val="20000"/>
              </a:spcBef>
              <a:spcAft>
                <a:spcPts val="600"/>
              </a:spcAft>
              <a:buClr>
                <a:schemeClr val="tx1"/>
              </a:buClr>
              <a:buSzPct val="80000"/>
              <a:buFont typeface="Wingdings 3" panose="05040102010807070707" pitchFamily="18" charset="2"/>
              <a:buChar char=""/>
            </a:pPr>
            <a:r>
              <a:rPr lang="en-US" sz="3600" dirty="0">
                <a:solidFill>
                  <a:schemeClr val="bg2">
                    <a:lumMod val="75000"/>
                  </a:schemeClr>
                </a:solidFill>
                <a:latin typeface="Times New Roman" panose="02020603050405020304" pitchFamily="18" charset="0"/>
                <a:cs typeface="Times New Roman" panose="02020603050405020304" pitchFamily="18" charset="0"/>
              </a:rPr>
              <a:t>Scikit-Learn</a:t>
            </a:r>
          </a:p>
          <a:p>
            <a:pPr marL="285750" indent="-285750">
              <a:spcBef>
                <a:spcPct val="20000"/>
              </a:spcBef>
              <a:spcAft>
                <a:spcPts val="600"/>
              </a:spcAft>
              <a:buClr>
                <a:schemeClr val="tx1"/>
              </a:buClr>
              <a:buSzPct val="80000"/>
              <a:buFont typeface="Wingdings 3" panose="05040102010807070707" pitchFamily="18" charset="2"/>
              <a:buChar char=""/>
            </a:pPr>
            <a:r>
              <a:rPr lang="en-US" sz="3600" dirty="0">
                <a:solidFill>
                  <a:schemeClr val="bg2">
                    <a:lumMod val="75000"/>
                  </a:schemeClr>
                </a:solidFill>
                <a:latin typeface="Times New Roman" panose="02020603050405020304" pitchFamily="18" charset="0"/>
                <a:cs typeface="Times New Roman" panose="02020603050405020304" pitchFamily="18" charset="0"/>
              </a:rPr>
              <a:t>Matplotlib</a:t>
            </a:r>
          </a:p>
          <a:p>
            <a:pPr marL="285750" indent="-285750">
              <a:spcBef>
                <a:spcPct val="20000"/>
              </a:spcBef>
              <a:spcAft>
                <a:spcPts val="600"/>
              </a:spcAft>
              <a:buClr>
                <a:schemeClr val="tx1"/>
              </a:buClr>
              <a:buSzPct val="80000"/>
              <a:buFont typeface="Wingdings 3" panose="05040102010807070707" pitchFamily="18" charset="2"/>
              <a:buChar char=""/>
            </a:pPr>
            <a:r>
              <a:rPr lang="en-US" sz="3600" dirty="0">
                <a:solidFill>
                  <a:schemeClr val="bg2">
                    <a:lumMod val="75000"/>
                  </a:schemeClr>
                </a:solidFill>
                <a:latin typeface="Times New Roman" panose="02020603050405020304" pitchFamily="18" charset="0"/>
                <a:cs typeface="Times New Roman" panose="02020603050405020304" pitchFamily="18" charset="0"/>
              </a:rPr>
              <a:t>PIL</a:t>
            </a:r>
          </a:p>
        </p:txBody>
      </p:sp>
      <p:grpSp>
        <p:nvGrpSpPr>
          <p:cNvPr id="29" name="Group 28">
            <a:extLst>
              <a:ext uri="{FF2B5EF4-FFF2-40B4-BE49-F238E27FC236}">
                <a16:creationId xmlns:a16="http://schemas.microsoft.com/office/drawing/2014/main" id="{DCDD6424-F691-47B6-AB45-E9964A2C9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2292" y="2963333"/>
            <a:ext cx="1896535" cy="2218267"/>
            <a:chOff x="10292292" y="2963333"/>
            <a:chExt cx="1896535" cy="2218267"/>
          </a:xfrm>
        </p:grpSpPr>
        <p:cxnSp>
          <p:nvCxnSpPr>
            <p:cNvPr id="30" name="Straight Connector 29">
              <a:extLst>
                <a:ext uri="{FF2B5EF4-FFF2-40B4-BE49-F238E27FC236}">
                  <a16:creationId xmlns:a16="http://schemas.microsoft.com/office/drawing/2014/main" id="{748F48DE-B241-43F3-BFF0-2CF15A3C4E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BA3CB2D-F2AC-4B2E-8E9C-A9BB4596BE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699485" y="3190344"/>
              <a:ext cx="1489342" cy="148934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861F25A0-791C-4CF2-8508-FB7C7A4823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272C764-FA50-433C-B059-7422778A6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99CD024-2171-496D-8D9B-06C283D7A4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51855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812420-4BA5-76BA-1EC9-FD71CB0BBEED}"/>
              </a:ext>
            </a:extLst>
          </p:cNvPr>
          <p:cNvSpPr txBox="1"/>
          <p:nvPr/>
        </p:nvSpPr>
        <p:spPr>
          <a:xfrm>
            <a:off x="3826041" y="354535"/>
            <a:ext cx="5293896" cy="707886"/>
          </a:xfrm>
          <a:prstGeom prst="rect">
            <a:avLst/>
          </a:prstGeom>
          <a:noFill/>
        </p:spPr>
        <p:txBody>
          <a:bodyPr wrap="square" rtlCol="0">
            <a:spAutoFit/>
          </a:bodyPr>
          <a:lstStyle/>
          <a:p>
            <a:pPr algn="ctr"/>
            <a:r>
              <a:rPr lang="en-US" sz="4000" b="1" dirty="0">
                <a:solidFill>
                  <a:schemeClr val="accent6"/>
                </a:solidFill>
                <a:latin typeface="Times New Roman" panose="02020603050405020304" pitchFamily="18" charset="0"/>
                <a:cs typeface="Times New Roman" panose="02020603050405020304" pitchFamily="18" charset="0"/>
              </a:rPr>
              <a:t>IMPLEMENTATION</a:t>
            </a:r>
          </a:p>
        </p:txBody>
      </p:sp>
      <p:sp>
        <p:nvSpPr>
          <p:cNvPr id="3" name="TextBox 2">
            <a:extLst>
              <a:ext uri="{FF2B5EF4-FFF2-40B4-BE49-F238E27FC236}">
                <a16:creationId xmlns:a16="http://schemas.microsoft.com/office/drawing/2014/main" id="{DA7255EE-C67E-A77C-E16A-DDE4D6126B87}"/>
              </a:ext>
            </a:extLst>
          </p:cNvPr>
          <p:cNvSpPr txBox="1"/>
          <p:nvPr/>
        </p:nvSpPr>
        <p:spPr>
          <a:xfrm>
            <a:off x="70184" y="1347537"/>
            <a:ext cx="7630028"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Dataset : The IQ-OTH/NCCD lung cancer</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Split the Dataset into Train and Test folders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Image pre-processing</a:t>
            </a:r>
          </a:p>
          <a:p>
            <a:r>
              <a:rPr lang="en-US" sz="2800" dirty="0">
                <a:latin typeface="Times New Roman" panose="02020603050405020304" pitchFamily="18" charset="0"/>
                <a:cs typeface="Times New Roman" panose="02020603050405020304" pitchFamily="18" charset="0"/>
              </a:rPr>
              <a:t>     - Perform image Augmentation</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Model Building using Deep Learning</a:t>
            </a:r>
          </a:p>
          <a:p>
            <a:r>
              <a:rPr lang="en-US" sz="2800" dirty="0">
                <a:latin typeface="Times New Roman" panose="02020603050405020304" pitchFamily="18" charset="0"/>
                <a:cs typeface="Times New Roman" panose="02020603050405020304" pitchFamily="18" charset="0"/>
              </a:rPr>
              <a:t>     - Import all Libraries</a:t>
            </a:r>
          </a:p>
          <a:p>
            <a:r>
              <a:rPr lang="en-US" sz="2800" dirty="0">
                <a:latin typeface="Times New Roman" panose="02020603050405020304" pitchFamily="18" charset="0"/>
                <a:cs typeface="Times New Roman" panose="02020603050405020304" pitchFamily="18" charset="0"/>
              </a:rPr>
              <a:t>    - CNN model building</a:t>
            </a:r>
          </a:p>
          <a:p>
            <a:r>
              <a:rPr lang="en-US" sz="2800" dirty="0">
                <a:latin typeface="Times New Roman" panose="02020603050405020304" pitchFamily="18" charset="0"/>
                <a:cs typeface="Times New Roman" panose="02020603050405020304" pitchFamily="18" charset="0"/>
              </a:rPr>
              <a:t>        Add convolutional Layers and pooling layers</a:t>
            </a:r>
          </a:p>
          <a:p>
            <a:r>
              <a:rPr lang="en-US" sz="2800" dirty="0">
                <a:latin typeface="Times New Roman" panose="02020603050405020304" pitchFamily="18" charset="0"/>
                <a:cs typeface="Times New Roman" panose="02020603050405020304" pitchFamily="18" charset="0"/>
              </a:rPr>
              <a:t>       Adding fully connected layers</a:t>
            </a:r>
          </a:p>
          <a:p>
            <a:r>
              <a:rPr lang="en-US" sz="2800" dirty="0">
                <a:latin typeface="Times New Roman" panose="02020603050405020304" pitchFamily="18" charset="0"/>
                <a:cs typeface="Times New Roman" panose="02020603050405020304" pitchFamily="18" charset="0"/>
              </a:rPr>
              <a:t>       Adding Output layer </a:t>
            </a:r>
          </a:p>
        </p:txBody>
      </p:sp>
      <p:pic>
        <p:nvPicPr>
          <p:cNvPr id="4" name="Picture 3">
            <a:extLst>
              <a:ext uri="{FF2B5EF4-FFF2-40B4-BE49-F238E27FC236}">
                <a16:creationId xmlns:a16="http://schemas.microsoft.com/office/drawing/2014/main" id="{9DC6FF62-7B43-95D0-070B-E12F023E5BA5}"/>
              </a:ext>
            </a:extLst>
          </p:cNvPr>
          <p:cNvPicPr/>
          <p:nvPr/>
        </p:nvPicPr>
        <p:blipFill>
          <a:blip r:embed="rId2"/>
          <a:srcRect/>
          <a:stretch>
            <a:fillRect/>
          </a:stretch>
        </p:blipFill>
        <p:spPr bwMode="auto">
          <a:xfrm>
            <a:off x="7700211" y="2801567"/>
            <a:ext cx="4421606" cy="3701898"/>
          </a:xfrm>
          <a:prstGeom prst="rect">
            <a:avLst/>
          </a:prstGeom>
          <a:noFill/>
          <a:ln w="9525">
            <a:noFill/>
            <a:miter lim="800000"/>
            <a:headEnd/>
            <a:tailEnd/>
          </a:ln>
        </p:spPr>
      </p:pic>
    </p:spTree>
    <p:extLst>
      <p:ext uri="{BB962C8B-B14F-4D97-AF65-F5344CB8AC3E}">
        <p14:creationId xmlns:p14="http://schemas.microsoft.com/office/powerpoint/2010/main" val="1105147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4946F-5FB5-5DD0-DDDB-4CDCDD78EB5D}"/>
              </a:ext>
            </a:extLst>
          </p:cNvPr>
          <p:cNvSpPr txBox="1"/>
          <p:nvPr/>
        </p:nvSpPr>
        <p:spPr>
          <a:xfrm>
            <a:off x="1323474" y="601579"/>
            <a:ext cx="7712242" cy="646331"/>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CNN MODEL DESIGNED</a:t>
            </a:r>
          </a:p>
        </p:txBody>
      </p:sp>
      <p:pic>
        <p:nvPicPr>
          <p:cNvPr id="3" name="Picture 2">
            <a:extLst>
              <a:ext uri="{FF2B5EF4-FFF2-40B4-BE49-F238E27FC236}">
                <a16:creationId xmlns:a16="http://schemas.microsoft.com/office/drawing/2014/main" id="{FC694B96-D0D2-B24A-EFFA-EDD75673287F}"/>
              </a:ext>
            </a:extLst>
          </p:cNvPr>
          <p:cNvPicPr>
            <a:picLocks noChangeAspect="1"/>
          </p:cNvPicPr>
          <p:nvPr/>
        </p:nvPicPr>
        <p:blipFill>
          <a:blip r:embed="rId2"/>
          <a:stretch>
            <a:fillRect/>
          </a:stretch>
        </p:blipFill>
        <p:spPr>
          <a:xfrm>
            <a:off x="1323474" y="1587579"/>
            <a:ext cx="9415406" cy="4981406"/>
          </a:xfrm>
          <a:prstGeom prst="roundRect">
            <a:avLst>
              <a:gd name="adj" fmla="val 4167"/>
            </a:avLst>
          </a:prstGeom>
          <a:solidFill>
            <a:srgbClr val="FFFFFF"/>
          </a:solidFill>
          <a:ln w="6350" cap="sq">
            <a:solidFill>
              <a:schemeClr val="accent6">
                <a:lumMod val="60000"/>
                <a:lumOff val="4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51636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9AF54A-02B6-3135-9DA1-C4B1AEEE30A2}"/>
              </a:ext>
            </a:extLst>
          </p:cNvPr>
          <p:cNvSpPr txBox="1"/>
          <p:nvPr/>
        </p:nvSpPr>
        <p:spPr>
          <a:xfrm>
            <a:off x="2454442" y="348916"/>
            <a:ext cx="5727031" cy="646331"/>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VGG-16 MODEL</a:t>
            </a:r>
          </a:p>
        </p:txBody>
      </p:sp>
      <p:sp>
        <p:nvSpPr>
          <p:cNvPr id="3" name="TextBox 2">
            <a:extLst>
              <a:ext uri="{FF2B5EF4-FFF2-40B4-BE49-F238E27FC236}">
                <a16:creationId xmlns:a16="http://schemas.microsoft.com/office/drawing/2014/main" id="{71821AEB-31E5-5F8F-F008-EF6C86413A37}"/>
              </a:ext>
            </a:extLst>
          </p:cNvPr>
          <p:cNvSpPr txBox="1"/>
          <p:nvPr/>
        </p:nvSpPr>
        <p:spPr>
          <a:xfrm>
            <a:off x="794084" y="1179913"/>
            <a:ext cx="10599821" cy="332398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Vgg-16 is a neural network architecture with 138 million parameters proposed by K.Simonyan and A.  Zisserman.</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vgg-16 model is pretrained on large ImageNet,  so we use the pretrained weights which were learned during the training process.</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changed the last output layer of vgg-16 and added flatted, fully connected and output layer according to our classification problem.</a:t>
            </a:r>
          </a:p>
          <a:p>
            <a:pPr algn="just"/>
            <a:endParaRPr lang="en-US" dirty="0">
              <a:latin typeface="Times New Roman" panose="02020603050405020304" pitchFamily="18" charset="0"/>
              <a:cs typeface="Times New Roman" panose="02020603050405020304" pitchFamily="18" charset="0"/>
            </a:endParaRPr>
          </a:p>
        </p:txBody>
      </p:sp>
      <p:sp>
        <p:nvSpPr>
          <p:cNvPr id="4" name="Rectangle 5">
            <a:extLst>
              <a:ext uri="{FF2B5EF4-FFF2-40B4-BE49-F238E27FC236}">
                <a16:creationId xmlns:a16="http://schemas.microsoft.com/office/drawing/2014/main" id="{2CF921E8-9546-F9ED-427D-EB70CA850B1F}"/>
              </a:ext>
            </a:extLst>
          </p:cNvPr>
          <p:cNvSpPr>
            <a:spLocks noChangeArrowheads="1"/>
          </p:cNvSpPr>
          <p:nvPr/>
        </p:nvSpPr>
        <p:spPr bwMode="auto">
          <a:xfrm>
            <a:off x="1776663" y="415472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grpSp>
        <p:nvGrpSpPr>
          <p:cNvPr id="5" name="Group 1">
            <a:extLst>
              <a:ext uri="{FF2B5EF4-FFF2-40B4-BE49-F238E27FC236}">
                <a16:creationId xmlns:a16="http://schemas.microsoft.com/office/drawing/2014/main" id="{4BFCF653-E151-D617-860B-4242855D8DE9}"/>
              </a:ext>
            </a:extLst>
          </p:cNvPr>
          <p:cNvGrpSpPr>
            <a:grpSpLocks/>
          </p:cNvGrpSpPr>
          <p:nvPr/>
        </p:nvGrpSpPr>
        <p:grpSpPr bwMode="auto">
          <a:xfrm>
            <a:off x="1776663" y="4339390"/>
            <a:ext cx="7114674" cy="2169694"/>
            <a:chOff x="0" y="0"/>
            <a:chExt cx="9188" cy="3243"/>
          </a:xfrm>
        </p:grpSpPr>
        <p:pic>
          <p:nvPicPr>
            <p:cNvPr id="2052" name="Picture 4">
              <a:extLst>
                <a:ext uri="{FF2B5EF4-FFF2-40B4-BE49-F238E27FC236}">
                  <a16:creationId xmlns:a16="http://schemas.microsoft.com/office/drawing/2014/main" id="{182C95DD-3A9E-BFB8-6D82-D264BC5095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8" cy="324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1040EF25-EC92-5650-8641-1BEA92C3A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 y="27"/>
              <a:ext cx="9025" cy="308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48911C4B-951C-67A4-D5C6-AA85F81209EE}"/>
                </a:ext>
              </a:extLst>
            </p:cNvPr>
            <p:cNvSpPr>
              <a:spLocks noChangeArrowheads="1"/>
            </p:cNvSpPr>
            <p:nvPr/>
          </p:nvSpPr>
          <p:spPr bwMode="auto">
            <a:xfrm>
              <a:off x="26" y="24"/>
              <a:ext cx="9030" cy="308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70707685"/>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215</TotalTime>
  <Words>466</Words>
  <Application>Microsoft Office PowerPoint</Application>
  <PresentationFormat>Widescreen</PresentationFormat>
  <Paragraphs>73</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Times New Roman</vt:lpstr>
      <vt:lpstr>Wingdings</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piriyanka periyathamby</dc:creator>
  <cp:lastModifiedBy>piriyanka periyathamby</cp:lastModifiedBy>
  <cp:revision>19</cp:revision>
  <dcterms:created xsi:type="dcterms:W3CDTF">2023-05-16T07:32:56Z</dcterms:created>
  <dcterms:modified xsi:type="dcterms:W3CDTF">2023-06-10T14:20:22Z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2023-05-16T07:33:01Z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1d91c263-ae57-4606-9ad2-33c9c6b55880</vt:lpwstr>
  </property>
  <property fmtid="{D5CDD505-2E9C-101B-9397-08002B2CF9AE}" pid="7" name="MSIP_Label_defa4170-0d19-0005-0004-bc88714345d2_ActionId">
    <vt:lpwstr>3c1bf909-5737-4757-bfe4-7beb8dfaf3e2</vt:lpwstr>
  </property>
  <property fmtid="{D5CDD505-2E9C-101B-9397-08002B2CF9AE}" pid="8" name="MSIP_Label_defa4170-0d19-0005-0004-bc88714345d2_ContentBits">
    <vt:lpwstr>0</vt:lpwstr>
  </property>
</Properties>
</file>